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20"/>
  </p:notesMasterIdLst>
  <p:sldIdLst>
    <p:sldId id="256" r:id="rId3"/>
    <p:sldId id="257" r:id="rId4"/>
    <p:sldId id="259" r:id="rId5"/>
    <p:sldId id="260" r:id="rId6"/>
    <p:sldId id="261" r:id="rId7"/>
    <p:sldId id="274" r:id="rId8"/>
    <p:sldId id="263" r:id="rId9"/>
    <p:sldId id="264" r:id="rId10"/>
    <p:sldId id="265" r:id="rId11"/>
    <p:sldId id="275" r:id="rId12"/>
    <p:sldId id="267" r:id="rId13"/>
    <p:sldId id="268" r:id="rId14"/>
    <p:sldId id="269" r:id="rId15"/>
    <p:sldId id="270" r:id="rId16"/>
    <p:sldId id="276" r:id="rId17"/>
    <p:sldId id="272" r:id="rId18"/>
    <p:sldId id="273" r:id="rId19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62"/>
  </p:normalViewPr>
  <p:slideViewPr>
    <p:cSldViewPr snapToGrid="0">
      <p:cViewPr varScale="1">
        <p:scale>
          <a:sx n="150" d="100"/>
          <a:sy n="150" d="100"/>
        </p:scale>
        <p:origin x="858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04.08.2026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等线"/>
              <a:ea typeface="等线"/>
              <a:cs typeface="等线"/>
              <a:sym typeface="等线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144677557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等线"/>
              <a:ea typeface="等线"/>
              <a:cs typeface="等线"/>
              <a:sym typeface="等线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6952566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等线"/>
              <a:ea typeface="等线"/>
              <a:cs typeface="等线"/>
              <a:sym typeface="等线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等线"/>
              <a:ea typeface="等线"/>
              <a:cs typeface="等线"/>
              <a:sym typeface="等线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492452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等线"/>
              <a:ea typeface="等线"/>
              <a:cs typeface="等线"/>
              <a:sym typeface="等线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200" b="0" i="0" u="none" strike="noStrike" dirty="0">
              <a:solidFill>
                <a:srgbClr val="000000"/>
              </a:solidFill>
              <a:latin typeface="等线"/>
              <a:ea typeface="等线"/>
              <a:cs typeface="等线"/>
              <a:sym typeface="等线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marL="0" indent="0" algn="l">
              <a:lnSpc>
                <a:spcPct val="108333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-12700" y="1409700"/>
            <a:ext cx="12192000" cy="18796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12700" cap="flat" cmpd="sng">
            <a:solidFill>
              <a:srgbClr val="C00000">
                <a:alpha val="100000"/>
              </a:srgbClr>
            </a:solidFill>
            <a:prstDash val="solid"/>
            <a:miter lim="10000000"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0" y="1600200"/>
            <a:ext cx="1219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50800" rIns="127000" bIns="50800" rtlCol="0" anchor="ctr" anchorCtr="0"/>
          <a:lstStyle/>
          <a:p>
            <a:pPr marL="0" indent="0" algn="ctr">
              <a:lnSpc>
                <a:spcPct val="91666"/>
              </a:lnSpc>
              <a:defRPr/>
            </a:pPr>
            <a:endParaRPr lang="en-US" sz="1100" dirty="0"/>
          </a:p>
        </p:txBody>
      </p:sp>
      <p:sp>
        <p:nvSpPr>
          <p:cNvPr id="4" name="AutoShape 4"/>
          <p:cNvSpPr/>
          <p:nvPr/>
        </p:nvSpPr>
        <p:spPr>
          <a:xfrm>
            <a:off x="-12700" y="1917700"/>
            <a:ext cx="12192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27000" tIns="50800" rIns="127000" bIns="50800" rtlCol="0" anchor="ctr" anchorCtr="0"/>
          <a:lstStyle/>
          <a:p>
            <a:pPr algn="ctr">
              <a:lnSpc>
                <a:spcPct val="104166"/>
              </a:lnSpc>
              <a:defRPr/>
            </a:pPr>
            <a:r>
              <a:rPr lang="en-US" altLang="zh-CN" sz="36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Argus:</a:t>
            </a:r>
            <a:r>
              <a:rPr lang="zh-CN" altLang="en-US" sz="3600" b="1" dirty="0">
                <a:latin typeface="Microsoft YaHei" panose="020B0503020204020204" pitchFamily="34" charset="-122"/>
                <a:ea typeface="Microsoft YaHei" panose="020B0503020204020204" pitchFamily="34" charset="-122"/>
              </a:rPr>
              <a:t> </a:t>
            </a:r>
            <a:r>
              <a:rPr lang="en-US" sz="3600" b="1" i="0" u="none" strike="noStrike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Scalable and Deterministic Network Fault Localization for AI Training Clusters</a:t>
            </a:r>
            <a:endParaRPr lang="en-US" sz="3600" b="1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254000" y="3632200"/>
            <a:ext cx="1168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ctr">
              <a:lnSpc>
                <a:spcPct val="108333"/>
              </a:lnSpc>
              <a:defRPr/>
            </a:pPr>
            <a:endParaRPr lang="en-US" sz="1100" dirty="0"/>
          </a:p>
        </p:txBody>
      </p:sp>
      <p:sp>
        <p:nvSpPr>
          <p:cNvPr id="6" name="AutoShape 6"/>
          <p:cNvSpPr/>
          <p:nvPr/>
        </p:nvSpPr>
        <p:spPr>
          <a:xfrm>
            <a:off x="254000" y="3632200"/>
            <a:ext cx="11817350" cy="187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76200" rIns="88900" bIns="76200" rtlCol="0" anchor="t" anchorCtr="0"/>
          <a:lstStyle/>
          <a:p>
            <a:pPr algn="ctr"/>
            <a:r>
              <a:rPr lang="en-US" altLang="zh-CN" sz="2400" b="1" dirty="0"/>
              <a:t>Yuxiang Wang</a:t>
            </a:r>
            <a:r>
              <a:rPr lang="en-US" altLang="zh-CN" sz="2400" b="1" baseline="30000" dirty="0"/>
              <a:t>†</a:t>
            </a:r>
            <a:r>
              <a:rPr lang="en-US" altLang="zh-CN" sz="2400" b="1" dirty="0"/>
              <a:t>, Jiao Zhang</a:t>
            </a:r>
            <a:r>
              <a:rPr lang="en-US" altLang="zh-CN" sz="2400" b="1" baseline="30000" dirty="0"/>
              <a:t>†∗</a:t>
            </a:r>
            <a:r>
              <a:rPr lang="en-US" altLang="zh-CN" sz="2400" b="1" dirty="0"/>
              <a:t>, </a:t>
            </a:r>
            <a:r>
              <a:rPr lang="en-US" altLang="zh-CN" sz="2400" b="1" dirty="0" err="1"/>
              <a:t>Xianyu</a:t>
            </a:r>
            <a:r>
              <a:rPr lang="en-US" altLang="zh-CN" sz="2400" b="1" dirty="0"/>
              <a:t> Huang</a:t>
            </a:r>
            <a:r>
              <a:rPr lang="en-US" altLang="zh-CN" sz="2400" b="1" baseline="30000" dirty="0"/>
              <a:t>†</a:t>
            </a:r>
            <a:r>
              <a:rPr lang="en-US" altLang="zh-CN" sz="2400" b="1" dirty="0"/>
              <a:t> ,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Yubo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Ruan</a:t>
            </a:r>
            <a:r>
              <a:rPr lang="en-US" altLang="zh-CN" sz="2400" b="1" baseline="30000" dirty="0"/>
              <a:t> †</a:t>
            </a:r>
            <a:r>
              <a:rPr lang="en-US" altLang="zh-CN" sz="2400" b="1" dirty="0"/>
              <a:t> ,Yuxuan Hu</a:t>
            </a:r>
            <a:r>
              <a:rPr lang="en-US" altLang="zh-CN" sz="2400" b="1" baseline="30000" dirty="0"/>
              <a:t> †</a:t>
            </a:r>
            <a:r>
              <a:rPr lang="en-US" altLang="zh-CN" sz="2400" b="1" dirty="0"/>
              <a:t>, Yingjie Duan</a:t>
            </a:r>
            <a:r>
              <a:rPr lang="en-US" altLang="zh-CN" sz="2400" b="1" baseline="30000" dirty="0"/>
              <a:t>‡</a:t>
            </a:r>
            <a:r>
              <a:rPr lang="en-US" altLang="zh-CN" sz="2400" b="1" dirty="0"/>
              <a:t>, </a:t>
            </a:r>
            <a:r>
              <a:rPr lang="en-US" altLang="zh-CN" sz="2400" b="1" dirty="0" err="1"/>
              <a:t>Shoushou</a:t>
            </a:r>
            <a:r>
              <a:rPr lang="en-US" altLang="zh-CN" sz="2400" b="1" dirty="0"/>
              <a:t> Ren</a:t>
            </a:r>
            <a:r>
              <a:rPr lang="en-US" altLang="zh-CN" sz="2400" b="1" baseline="30000" dirty="0"/>
              <a:t>‡</a:t>
            </a:r>
            <a:r>
              <a:rPr lang="en-US" altLang="zh-CN" sz="2400" b="1" dirty="0"/>
              <a:t>, </a:t>
            </a:r>
            <a:r>
              <a:rPr lang="en-US" altLang="zh-CN" sz="2400" b="1" dirty="0" err="1"/>
              <a:t>Xianjun</a:t>
            </a:r>
            <a:r>
              <a:rPr lang="en-US" altLang="zh-CN" sz="2400" b="1" dirty="0"/>
              <a:t> He</a:t>
            </a:r>
            <a:r>
              <a:rPr lang="en-US" altLang="zh-CN" sz="2400" b="1" baseline="30000" dirty="0"/>
              <a:t>‡</a:t>
            </a:r>
            <a:r>
              <a:rPr lang="en-US" altLang="zh-CN" sz="2400" b="1" dirty="0"/>
              <a:t>, </a:t>
            </a:r>
            <a:r>
              <a:rPr lang="en-US" altLang="zh-CN" sz="2400" b="1" dirty="0" err="1"/>
              <a:t>Junlong</a:t>
            </a:r>
            <a:r>
              <a:rPr lang="en-US" altLang="zh-CN" sz="2400" b="1" dirty="0"/>
              <a:t> Chen</a:t>
            </a:r>
            <a:r>
              <a:rPr lang="en-US" altLang="zh-CN" sz="2400" b="1" baseline="30000" dirty="0"/>
              <a:t> †</a:t>
            </a:r>
            <a:r>
              <a:rPr lang="en-US" altLang="zh-CN" sz="2400" b="1" dirty="0"/>
              <a:t>, Yuan Li</a:t>
            </a:r>
            <a:r>
              <a:rPr lang="en-US" altLang="zh-CN" sz="2400" b="1" baseline="30000" dirty="0"/>
              <a:t> †</a:t>
            </a:r>
            <a:r>
              <a:rPr lang="en-US" altLang="zh-CN" sz="2400" b="1" dirty="0"/>
              <a:t>, Tao Huang</a:t>
            </a:r>
            <a:r>
              <a:rPr lang="en-US" altLang="zh-CN" sz="2400" b="1" baseline="30000" dirty="0"/>
              <a:t> †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 </a:t>
            </a:r>
          </a:p>
          <a:p>
            <a:pPr algn="ctr">
              <a:spcBef>
                <a:spcPts val="1200"/>
              </a:spcBef>
            </a:pPr>
            <a:r>
              <a:rPr lang="en-US" altLang="zh-CN" sz="1800" b="1" baseline="30000" dirty="0"/>
              <a:t>†</a:t>
            </a:r>
            <a:r>
              <a:rPr lang="en-US" altLang="zh-CN" sz="1800" b="1" dirty="0"/>
              <a:t>State Key Laboratory of Networking and Switching Technology, BUPT, China</a:t>
            </a:r>
          </a:p>
          <a:p>
            <a:pPr algn="ctr">
              <a:spcBef>
                <a:spcPts val="1200"/>
              </a:spcBef>
            </a:pPr>
            <a:r>
              <a:rPr lang="en-US" altLang="zh-CN" sz="1800" b="1" baseline="30000" dirty="0"/>
              <a:t>‡</a:t>
            </a:r>
            <a:r>
              <a:rPr lang="en-US" altLang="zh-CN" sz="1800" b="1" dirty="0"/>
              <a:t>HUAWEI,</a:t>
            </a:r>
            <a:r>
              <a:rPr lang="zh-CN" altLang="en-US" sz="1800" b="1" dirty="0"/>
              <a:t> </a:t>
            </a:r>
            <a:r>
              <a:rPr lang="en-US" altLang="zh-CN" sz="1800" b="1" dirty="0"/>
              <a:t>China</a:t>
            </a:r>
            <a:endParaRPr lang="zh-CN" altLang="en-US" sz="1800" b="1" dirty="0"/>
          </a:p>
        </p:txBody>
      </p:sp>
      <p:sp>
        <p:nvSpPr>
          <p:cNvPr id="7" name="AutoShape 7"/>
          <p:cNvSpPr/>
          <p:nvPr/>
        </p:nvSpPr>
        <p:spPr>
          <a:xfrm>
            <a:off x="8610600" y="6426200"/>
            <a:ext cx="2743200" cy="368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1</a:t>
            </a:r>
            <a:endParaRPr lang="en-US" sz="110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55C7280C-9DE2-5A7C-60E6-E22F81B4EF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8" t="32778" r="11482" b="34333"/>
          <a:stretch>
            <a:fillRect/>
          </a:stretch>
        </p:blipFill>
        <p:spPr>
          <a:xfrm>
            <a:off x="3168015" y="5541191"/>
            <a:ext cx="2994660" cy="855617"/>
          </a:xfrm>
          <a:prstGeom prst="rect">
            <a:avLst/>
          </a:prstGeom>
        </p:spPr>
      </p:pic>
      <p:pic>
        <p:nvPicPr>
          <p:cNvPr id="15" name="图形 14">
            <a:extLst>
              <a:ext uri="{FF2B5EF4-FFF2-40B4-BE49-F238E27FC236}">
                <a16:creationId xmlns:a16="http://schemas.microsoft.com/office/drawing/2014/main" id="{C4E87B5A-D804-C4B9-D642-624959C313A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176008" y="5371387"/>
            <a:ext cx="964692" cy="96662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330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i="0" u="none" strike="noStrike">
                <a:solidFill>
                  <a:srgbClr val="FF0000"/>
                </a:solidFill>
                <a:latin typeface="等线"/>
                <a:ea typeface="等线"/>
                <a:cs typeface="等线"/>
                <a:sym typeface="等线"/>
              </a:rPr>
              <a:t>Outline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2700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12700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698500" y="1458195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2540000" y="13335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3600" b="1" i="0" u="none" strike="noStrike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Background and Motivation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08000" y="2438400"/>
            <a:ext cx="11176000" cy="10414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08000" y="24384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98500" y="2618282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2540000" y="25019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Design and Implementation</a:t>
            </a:r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8000" y="36068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508000" y="36068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698500" y="3745117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540000" y="36703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Evaluation</a:t>
            </a:r>
            <a:endParaRPr lang="en-US" altLang="zh-CN" dirty="0">
              <a:solidFill>
                <a:schemeClr val="bg1"/>
              </a:solidFill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08000" y="47752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08000" y="47752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98500" y="4980021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latin typeface="Poppins"/>
                <a:ea typeface="Poppins"/>
                <a:cs typeface="Poppins"/>
                <a:sym typeface="Poppins"/>
              </a:rPr>
              <a:t>04</a:t>
            </a:r>
            <a:endParaRPr lang="en-US" sz="1100" dirty="0"/>
          </a:p>
        </p:txBody>
      </p:sp>
      <p:sp>
        <p:nvSpPr>
          <p:cNvPr id="18" name="AutoShape 18"/>
          <p:cNvSpPr/>
          <p:nvPr/>
        </p:nvSpPr>
        <p:spPr>
          <a:xfrm>
            <a:off x="2540000" y="48387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Conclusion</a:t>
            </a:r>
            <a:endParaRPr lang="en-US" altLang="zh-CN" sz="1800" dirty="0"/>
          </a:p>
        </p:txBody>
      </p:sp>
    </p:spTree>
    <p:extLst>
      <p:ext uri="{BB962C8B-B14F-4D97-AF65-F5344CB8AC3E}">
        <p14:creationId xmlns:p14="http://schemas.microsoft.com/office/powerpoint/2010/main" val="994487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1000" y="317500"/>
            <a:ext cx="1143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i="0" u="none" strike="noStrike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Probe Efficiency and Scalability</a:t>
            </a:r>
            <a:endParaRPr lang="en-US" sz="12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32" b="32"/>
          <a:stretch>
            <a:fillRect/>
          </a:stretch>
        </p:blipFill>
        <p:spPr>
          <a:xfrm>
            <a:off x="381000" y="2212109"/>
            <a:ext cx="2794000" cy="2082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381000" y="4333009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Distribution of probes per link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 t="694" b="694"/>
          <a:stretch>
            <a:fillRect/>
          </a:stretch>
        </p:blipFill>
        <p:spPr>
          <a:xfrm>
            <a:off x="3302000" y="2212109"/>
            <a:ext cx="2794000" cy="20828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6" name="AutoShape 6"/>
          <p:cNvSpPr/>
          <p:nvPr/>
        </p:nvSpPr>
        <p:spPr>
          <a:xfrm>
            <a:off x="3302000" y="4333009"/>
            <a:ext cx="279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1200" b="0" i="0" u="none" strike="noStrike">
                <a:solidFill>
                  <a:srgbClr val="505050"/>
                </a:solidFill>
                <a:latin typeface="Noto Sans SC"/>
                <a:ea typeface="Noto Sans SC"/>
                <a:cs typeface="Noto Sans SC"/>
                <a:sym typeface="Noto Sans SC"/>
              </a:rPr>
              <a:t>Total Probes for 100% coverage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350000" y="1841500"/>
            <a:ext cx="5461000" cy="1397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6350000" y="1841500"/>
            <a:ext cx="50800" cy="1397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553200" y="1943100"/>
            <a:ext cx="508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2000" b="1" i="0" u="none" strike="noStrike" dirty="0">
                <a:solidFill>
                  <a:srgbClr val="1F2329"/>
                </a:solidFill>
                <a:latin typeface="等线"/>
                <a:ea typeface="等线"/>
                <a:cs typeface="等线"/>
                <a:sym typeface="等线"/>
              </a:rPr>
              <a:t>Uniform Coverage</a:t>
            </a:r>
            <a:endParaRPr lang="en-US" sz="1200" dirty="0"/>
          </a:p>
        </p:txBody>
      </p:sp>
      <p:sp>
        <p:nvSpPr>
          <p:cNvPr id="10" name="AutoShape 10"/>
          <p:cNvSpPr/>
          <p:nvPr/>
        </p:nvSpPr>
        <p:spPr>
          <a:xfrm>
            <a:off x="6553200" y="2349500"/>
            <a:ext cx="52578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Argus achieves balanced coverage (1-3 probes/link),completely eliminating blind spots across all network links.</a:t>
            </a:r>
            <a:endParaRPr lang="en-US" sz="1200" dirty="0"/>
          </a:p>
        </p:txBody>
      </p:sp>
      <p:sp>
        <p:nvSpPr>
          <p:cNvPr id="11" name="AutoShape 11"/>
          <p:cNvSpPr/>
          <p:nvPr/>
        </p:nvSpPr>
        <p:spPr>
          <a:xfrm>
            <a:off x="6350000" y="3429000"/>
            <a:ext cx="5461000" cy="1651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6350000" y="3429000"/>
            <a:ext cx="50800" cy="1651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6553200" y="3530600"/>
            <a:ext cx="508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2000" b="1" i="0" u="none" strike="noStrike" dirty="0">
                <a:solidFill>
                  <a:srgbClr val="1F2329"/>
                </a:solidFill>
                <a:latin typeface="等线"/>
                <a:ea typeface="等线"/>
                <a:cs typeface="等线"/>
                <a:sym typeface="等线"/>
              </a:rPr>
              <a:t>Probe Reduction</a:t>
            </a:r>
            <a:endParaRPr lang="en-US" sz="1200" dirty="0"/>
          </a:p>
        </p:txBody>
      </p:sp>
      <p:sp>
        <p:nvSpPr>
          <p:cNvPr id="14" name="AutoShape 14"/>
          <p:cNvSpPr/>
          <p:nvPr/>
        </p:nvSpPr>
        <p:spPr>
          <a:xfrm>
            <a:off x="6582296" y="4140200"/>
            <a:ext cx="2286000" cy="825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48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39</a:t>
            </a:r>
            <a:r>
              <a:rPr lang="en-US" sz="2800" b="1" i="0" u="none" strike="noStrike" dirty="0">
                <a:solidFill>
                  <a:srgbClr val="C00000"/>
                </a:solidFill>
                <a:latin typeface="Poppins"/>
                <a:ea typeface="Poppins"/>
                <a:cs typeface="Poppins"/>
                <a:sym typeface="Poppins"/>
              </a:rPr>
              <a:t>x</a:t>
            </a:r>
            <a:endParaRPr lang="en-US" sz="1100" dirty="0">
              <a:solidFill>
                <a:srgbClr val="C00000"/>
              </a:solidFill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8030096" y="3987800"/>
            <a:ext cx="3603104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12500"/>
              </a:lnSpc>
              <a:defRPr/>
            </a:pP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fewer probes than R-</a:t>
            </a:r>
            <a:r>
              <a:rPr lang="en-US" sz="16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Pingmesh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for a 9,826-host cluster, while still achieving 100% coverage.</a:t>
            </a:r>
            <a:endParaRPr lang="en-US" dirty="0"/>
          </a:p>
        </p:txBody>
      </p:sp>
      <p:sp>
        <p:nvSpPr>
          <p:cNvPr id="21" name="AutoShape 21"/>
          <p:cNvSpPr/>
          <p:nvPr/>
        </p:nvSpPr>
        <p:spPr>
          <a:xfrm>
            <a:off x="381000" y="5690062"/>
            <a:ext cx="11430000" cy="5588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C00000"/>
              </a:solidFill>
            </a:endParaRPr>
          </a:p>
        </p:txBody>
      </p:sp>
      <p:sp>
        <p:nvSpPr>
          <p:cNvPr id="22" name="AutoShape 22"/>
          <p:cNvSpPr/>
          <p:nvPr/>
        </p:nvSpPr>
        <p:spPr>
          <a:xfrm>
            <a:off x="381000" y="5690062"/>
            <a:ext cx="11430000" cy="558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91666"/>
              </a:lnSpc>
              <a:defRPr/>
            </a:pPr>
            <a:r>
              <a:rPr lang="en-US" sz="2000" b="1" i="0" u="none" strike="noStrike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Argus achieves 100% coverage with unprecedented efficiency and scalability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381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600" b="1" i="0" u="none" strike="noStrike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Planner Runtime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26" r="126"/>
          <a:stretch>
            <a:fillRect/>
          </a:stretch>
        </p:blipFill>
        <p:spPr>
          <a:xfrm>
            <a:off x="762000" y="1460500"/>
            <a:ext cx="4826000" cy="3594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4" name="AutoShape 4"/>
          <p:cNvSpPr/>
          <p:nvPr/>
        </p:nvSpPr>
        <p:spPr>
          <a:xfrm>
            <a:off x="5969000" y="1460500"/>
            <a:ext cx="5715000" cy="177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11000" b="1" i="0" u="none" strike="noStrike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12</a:t>
            </a:r>
            <a:r>
              <a:rPr lang="en-US" sz="3600" b="1" i="0" u="none" strike="noStrike" dirty="0">
                <a:solidFill>
                  <a:srgbClr val="C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mins</a:t>
            </a:r>
            <a:endParaRPr lang="en-US" sz="1100" dirty="0">
              <a:solidFill>
                <a:srgbClr val="C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5" name="AutoShape 5"/>
          <p:cNvSpPr/>
          <p:nvPr/>
        </p:nvSpPr>
        <p:spPr>
          <a:xfrm>
            <a:off x="5969000" y="3429000"/>
            <a:ext cx="5715000" cy="16256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5969000" y="3428999"/>
            <a:ext cx="50800" cy="1625599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6172200" y="3530600"/>
            <a:ext cx="54356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defRPr/>
            </a:pPr>
            <a:r>
              <a:rPr lang="en-US" sz="2400" b="1" dirty="0">
                <a:solidFill>
                  <a:srgbClr val="1F2329"/>
                </a:solidFill>
                <a:latin typeface="等线"/>
                <a:ea typeface="等线"/>
                <a:cs typeface="等线"/>
                <a:sym typeface="等线"/>
              </a:rPr>
              <a:t>Plan the network for 9,826 hosts.</a:t>
            </a:r>
            <a:endParaRPr lang="en-US" sz="1200" dirty="0"/>
          </a:p>
        </p:txBody>
      </p:sp>
      <p:sp>
        <p:nvSpPr>
          <p:cNvPr id="8" name="AutoShape 8"/>
          <p:cNvSpPr/>
          <p:nvPr/>
        </p:nvSpPr>
        <p:spPr>
          <a:xfrm>
            <a:off x="6134100" y="4000500"/>
            <a:ext cx="54356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lnSpc>
                <a:spcPct val="125000"/>
              </a:lnSpc>
              <a:defRPr/>
            </a:pPr>
            <a:r>
              <a:rPr lang="en-US" sz="1600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Greedy planners can efficiently handle large-scale clusters and are well-suited for dynamic environments where network topologies change frequently.</a:t>
            </a:r>
            <a:endParaRPr lang="en-US" sz="1200" dirty="0"/>
          </a:p>
        </p:txBody>
      </p:sp>
      <p:sp>
        <p:nvSpPr>
          <p:cNvPr id="9" name="AutoShape 9"/>
          <p:cNvSpPr/>
          <p:nvPr/>
        </p:nvSpPr>
        <p:spPr>
          <a:xfrm>
            <a:off x="407324" y="5491936"/>
            <a:ext cx="11314776" cy="814187"/>
          </a:xfrm>
          <a:prstGeom prst="rect">
            <a:avLst/>
          </a:prstGeom>
          <a:solidFill>
            <a:srgbClr val="C00000"/>
          </a:solidFill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algn="ctr">
              <a:lnSpc>
                <a:spcPct val="91666"/>
              </a:lnSpc>
              <a:defRPr/>
            </a:pPr>
            <a:r>
              <a:rPr 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The greedy planner efficiently handles large </a:t>
            </a:r>
            <a:r>
              <a:rPr lang="en-US" sz="20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clusters,taking</a:t>
            </a:r>
            <a:r>
              <a:rPr 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 only</a:t>
            </a:r>
            <a:r>
              <a:rPr lang="zh-CN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12 minutes</a:t>
            </a:r>
            <a:r>
              <a:rPr lang="zh-CN" alt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 </a:t>
            </a:r>
            <a:r>
              <a:rPr 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to plan for a 9,826-host </a:t>
            </a:r>
            <a:r>
              <a:rPr lang="en-US" sz="2000" b="1" dirty="0" err="1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network,making</a:t>
            </a:r>
            <a:r>
              <a:rPr lang="en-US" sz="2000" b="1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Noto Sans SC"/>
              </a:rPr>
              <a:t> it suitable for dynamic environments.</a:t>
            </a:r>
            <a:endParaRPr lang="en-US" sz="2000" b="1" dirty="0">
              <a:solidFill>
                <a:srgbClr val="FFFFFF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10795000" y="6350000"/>
            <a:ext cx="1143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r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12</a:t>
            </a:r>
            <a:endParaRPr lang="en-US" sz="11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1000" y="317500"/>
            <a:ext cx="11430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defRPr/>
            </a:pPr>
            <a:r>
              <a:rPr lang="en-US" sz="3600" b="1" dirty="0" err="1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Evaluation:Localization</a:t>
            </a:r>
            <a:r>
              <a:rPr lang="en-US" sz="3600" b="1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 Accuracy</a:t>
            </a:r>
            <a:endParaRPr lang="en-US" sz="3600" b="1" dirty="0">
              <a:solidFill>
                <a:srgbClr val="1F2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215774" y="1151313"/>
            <a:ext cx="6313978" cy="1651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5215774" y="1151313"/>
            <a:ext cx="50800" cy="1651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5469774" y="1252913"/>
            <a:ext cx="711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Multi-link Failures</a:t>
            </a:r>
            <a:endParaRPr lang="en-US" dirty="0"/>
          </a:p>
        </p:txBody>
      </p:sp>
      <p:sp>
        <p:nvSpPr>
          <p:cNvPr id="7" name="AutoShape 7"/>
          <p:cNvSpPr/>
          <p:nvPr/>
        </p:nvSpPr>
        <p:spPr>
          <a:xfrm>
            <a:off x="5469774" y="1659313"/>
            <a:ext cx="292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3400" b="1" i="0" u="none" strike="noStrike">
                <a:latin typeface="Poppins"/>
                <a:ea typeface="Poppins"/>
                <a:cs typeface="Poppins"/>
                <a:sym typeface="Poppins"/>
              </a:rPr>
              <a:t>0.75-0.92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8131694" y="1571568"/>
            <a:ext cx="2921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8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Maintains high F1 scores for 1-8 concurrent </a:t>
            </a:r>
            <a:r>
              <a:rPr lang="en-US" sz="18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failures,far</a:t>
            </a:r>
            <a:r>
              <a:rPr lang="en-US" sz="18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outperforming baselines.</a:t>
            </a:r>
            <a:endParaRPr lang="en-US" dirty="0"/>
          </a:p>
        </p:txBody>
      </p:sp>
      <p:sp>
        <p:nvSpPr>
          <p:cNvPr id="9" name="AutoShape 9"/>
          <p:cNvSpPr/>
          <p:nvPr/>
        </p:nvSpPr>
        <p:spPr>
          <a:xfrm>
            <a:off x="5215774" y="2929313"/>
            <a:ext cx="6313978" cy="1651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5215774" y="2929313"/>
            <a:ext cx="50800" cy="1651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5469774" y="3030913"/>
            <a:ext cx="711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Gray Failures(Delay)</a:t>
            </a:r>
            <a:endParaRPr lang="en-US" dirty="0"/>
          </a:p>
        </p:txBody>
      </p:sp>
      <p:sp>
        <p:nvSpPr>
          <p:cNvPr id="12" name="AutoShape 12"/>
          <p:cNvSpPr/>
          <p:nvPr/>
        </p:nvSpPr>
        <p:spPr>
          <a:xfrm>
            <a:off x="5469774" y="3437313"/>
            <a:ext cx="292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3400" b="1" i="0" u="none" strike="noStrike" dirty="0">
                <a:latin typeface="Poppins"/>
                <a:ea typeface="Poppins"/>
                <a:cs typeface="Poppins"/>
                <a:sym typeface="Poppins"/>
              </a:rPr>
              <a:t>0.67</a:t>
            </a:r>
            <a:r>
              <a:rPr lang="en-US" sz="14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at 100µs delay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8131694" y="3475413"/>
            <a:ext cx="316207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8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Successfully detects subtle latency </a:t>
            </a:r>
            <a:r>
              <a:rPr lang="en-US" sz="18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increases,while</a:t>
            </a:r>
            <a:r>
              <a:rPr lang="en-US" sz="18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baselines fail entirely.</a:t>
            </a:r>
            <a:endParaRPr lang="en-US" dirty="0"/>
          </a:p>
        </p:txBody>
      </p:sp>
      <p:sp>
        <p:nvSpPr>
          <p:cNvPr id="14" name="AutoShape 14"/>
          <p:cNvSpPr/>
          <p:nvPr/>
        </p:nvSpPr>
        <p:spPr>
          <a:xfrm>
            <a:off x="5215774" y="4707313"/>
            <a:ext cx="6313978" cy="1651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5215774" y="4707313"/>
            <a:ext cx="50800" cy="1651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469774" y="4808913"/>
            <a:ext cx="7112000" cy="355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Gray Failures(Loss)</a:t>
            </a:r>
            <a:endParaRPr lang="en-US" dirty="0"/>
          </a:p>
        </p:txBody>
      </p:sp>
      <p:sp>
        <p:nvSpPr>
          <p:cNvPr id="17" name="AutoShape 17"/>
          <p:cNvSpPr/>
          <p:nvPr/>
        </p:nvSpPr>
        <p:spPr>
          <a:xfrm>
            <a:off x="5469774" y="5215313"/>
            <a:ext cx="292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2800" b="1" i="0" u="none" strike="noStrike">
                <a:latin typeface="Poppins"/>
                <a:ea typeface="Poppins"/>
                <a:cs typeface="Poppins"/>
                <a:sym typeface="Poppins"/>
              </a:rPr>
              <a:t>0.005%-0.1%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8131694" y="5056909"/>
            <a:ext cx="3247506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8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Detects low packet loss </a:t>
            </a:r>
            <a:r>
              <a:rPr lang="en-US" sz="18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rates,where</a:t>
            </a:r>
            <a:r>
              <a:rPr lang="en-US" sz="18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baselines only detect higher rates.</a:t>
            </a:r>
            <a:endParaRPr lang="en-US" dirty="0"/>
          </a:p>
        </p:txBody>
      </p:sp>
      <p:sp>
        <p:nvSpPr>
          <p:cNvPr id="19" name="AutoShape 19"/>
          <p:cNvSpPr/>
          <p:nvPr/>
        </p:nvSpPr>
        <p:spPr>
          <a:xfrm>
            <a:off x="11176000" y="6451600"/>
            <a:ext cx="889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r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13</a:t>
            </a:r>
            <a:endParaRPr lang="en-US" sz="1100" dirty="0"/>
          </a:p>
        </p:txBody>
      </p:sp>
      <p:pic>
        <p:nvPicPr>
          <p:cNvPr id="20" name="Picture 3">
            <a:extLst>
              <a:ext uri="{FF2B5EF4-FFF2-40B4-BE49-F238E27FC236}">
                <a16:creationId xmlns:a16="http://schemas.microsoft.com/office/drawing/2014/main" id="{9B2A4545-4D9E-797D-D7E8-10FC935E441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" r="16"/>
          <a:stretch>
            <a:fillRect/>
          </a:stretch>
        </p:blipFill>
        <p:spPr>
          <a:xfrm>
            <a:off x="381000" y="1437451"/>
            <a:ext cx="4526741" cy="4260462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  <a:effectLst>
            <a:outerShdw blurRad="355600" dist="127000" dir="5400000" algn="ctr" rotWithShape="0">
              <a:srgbClr val="000000">
                <a:alpha val="15000"/>
              </a:srgbClr>
            </a:outerShd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381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indent="0">
              <a:defRPr/>
            </a:pPr>
            <a:r>
              <a:rPr lang="en-US" sz="3600" b="1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Runtime Overhead</a:t>
            </a:r>
            <a:endParaRPr lang="en-US" sz="3600" b="1" dirty="0">
              <a:solidFill>
                <a:srgbClr val="1F2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08000" y="1206500"/>
            <a:ext cx="1117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20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The Argus agent is extremely </a:t>
            </a:r>
            <a:r>
              <a:rPr lang="en-US" sz="20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lightweight,consuming</a:t>
            </a:r>
            <a:r>
              <a:rPr lang="en-US" sz="20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minimal system resources.</a:t>
            </a:r>
            <a:endParaRPr lang="en-US" sz="12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3"/>
          <a:srcRect l="50894" t="49199" b="178"/>
          <a:stretch/>
        </p:blipFill>
        <p:spPr>
          <a:xfrm>
            <a:off x="628996" y="1905000"/>
            <a:ext cx="2946130" cy="2857499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4000500" y="1905000"/>
            <a:ext cx="3873500" cy="2857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  <a:effectLst>
            <a:outerShdw blurRad="381000" dist="177800" dir="5400000" algn="ctr" rotWithShape="0">
              <a:srgbClr val="C00000">
                <a:alpha val="2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3810000" y="2052205"/>
            <a:ext cx="3873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4000" b="1" i="0" u="none" strike="noStrike" dirty="0">
                <a:solidFill>
                  <a:schemeClr val="bg1">
                    <a:lumMod val="9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CPU</a:t>
            </a:r>
            <a:endParaRPr lang="en-US" sz="20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4000500" y="2730500"/>
            <a:ext cx="3873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6000" b="1" i="0" u="none" strike="noStrike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1.0</a:t>
            </a:r>
            <a:r>
              <a:rPr lang="en-US" sz="3000" b="1" i="0" u="none" strike="noStrike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%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4000500" y="4000500"/>
            <a:ext cx="38735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800" b="0" i="0" u="none" strike="noStrike" dirty="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Average CPU utilization across all hosts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9" name="AutoShape 9"/>
          <p:cNvSpPr/>
          <p:nvPr/>
        </p:nvSpPr>
        <p:spPr>
          <a:xfrm>
            <a:off x="8064500" y="1905000"/>
            <a:ext cx="3619500" cy="2857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  <a:effectLst>
            <a:outerShdw blurRad="381000" dist="177800" dir="5400000" algn="ctr" rotWithShape="0">
              <a:srgbClr val="C00000">
                <a:alpha val="2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8064500" y="2038350"/>
            <a:ext cx="3619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4000" b="1" i="0" u="none" strike="noStrike" dirty="0">
                <a:solidFill>
                  <a:schemeClr val="bg1">
                    <a:lumMod val="9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Memory</a:t>
            </a:r>
            <a:endParaRPr lang="en-US" sz="16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8064500" y="2730500"/>
            <a:ext cx="3619500" cy="1143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6000" b="1" i="0" u="none" strike="noStrike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58</a:t>
            </a:r>
            <a:r>
              <a:rPr lang="en-US" sz="3000" b="1" i="0" u="none" strike="noStrike" dirty="0">
                <a:solidFill>
                  <a:srgbClr val="FFFFFF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MB</a:t>
            </a:r>
            <a:endParaRPr lang="en-US" sz="1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2" name="AutoShape 12"/>
          <p:cNvSpPr/>
          <p:nvPr/>
        </p:nvSpPr>
        <p:spPr>
          <a:xfrm>
            <a:off x="8064500" y="4000500"/>
            <a:ext cx="36195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ctr">
              <a:lnSpc>
                <a:spcPct val="108333"/>
              </a:lnSpc>
              <a:defRPr/>
            </a:pPr>
            <a:r>
              <a:rPr lang="en-US" sz="1800" b="0" i="0" u="none" strike="noStrike" dirty="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Average memory footprint per agent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AutoShape 13"/>
          <p:cNvSpPr/>
          <p:nvPr/>
        </p:nvSpPr>
        <p:spPr>
          <a:xfrm>
            <a:off x="508000" y="5079999"/>
            <a:ext cx="11176000" cy="1505527"/>
          </a:xfrm>
          <a:prstGeom prst="roundRect">
            <a:avLst>
              <a:gd name="adj" fmla="val 0"/>
            </a:avLst>
          </a:prstGeom>
          <a:solidFill>
            <a:schemeClr val="accent2">
              <a:lumMod val="20000"/>
              <a:lumOff val="80000"/>
            </a:scheme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762000" y="5207000"/>
            <a:ext cx="10668000" cy="1079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2000" b="0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This minimal overhead is achieved by offloading all complex computation to the offline planner and centralized analyzer.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l">
              <a:lnSpc>
                <a:spcPct val="120833"/>
              </a:lnSpc>
            </a:pP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This ensures that the agent remains a lightweight process on each </a:t>
            </a:r>
            <a:r>
              <a:rPr lang="en-US" sz="16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host,without</a:t>
            </a:r>
            <a:r>
              <a:rPr lang="en-US" sz="16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impacting the performance of production training workloads.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330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i="0" u="none" strike="noStrike">
                <a:solidFill>
                  <a:srgbClr val="FF0000"/>
                </a:solidFill>
                <a:latin typeface="等线"/>
                <a:ea typeface="等线"/>
                <a:cs typeface="等线"/>
                <a:sym typeface="等线"/>
              </a:rPr>
              <a:t>Outline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2700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12700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698500" y="1458195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2540000" y="13335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3600" b="1" i="0" u="none" strike="noStrike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Background and Motivation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08000" y="2438400"/>
            <a:ext cx="11176000" cy="10414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08000" y="24384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98500" y="2618282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2540000" y="25019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Design and Implementation</a:t>
            </a:r>
            <a:endParaRPr lang="en-US" altLang="zh-CN" sz="1800" dirty="0">
              <a:solidFill>
                <a:schemeClr val="tx1"/>
              </a:solidFill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8000" y="3606800"/>
            <a:ext cx="11176000" cy="10414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508000" y="36068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698500" y="3745117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2540000" y="36703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Evaluation</a:t>
            </a:r>
            <a:endParaRPr lang="en-US" altLang="zh-CN" dirty="0">
              <a:solidFill>
                <a:schemeClr val="tx1"/>
              </a:solidFill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508000" y="47752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08000" y="47752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98500" y="4980021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04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2540000" y="48387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Conclusion</a:t>
            </a:r>
            <a:endParaRPr lang="en-US" altLang="zh-CN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797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7556500" cy="6477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600" b="1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Conclusion</a:t>
            </a:r>
            <a:endParaRPr lang="en-US" sz="3600" b="1" dirty="0">
              <a:solidFill>
                <a:srgbClr val="1F2329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08000" y="1270000"/>
            <a:ext cx="50800" cy="5016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4444">
                  <a:alpha val="100000"/>
                </a:srgbClr>
              </a:gs>
              <a:gs pos="100000">
                <a:srgbClr val="DC2626">
                  <a:alpha val="100000"/>
                </a:srgbClr>
              </a:gs>
            </a:gsLst>
            <a:lin ang="54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1397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36600" y="2585027"/>
            <a:ext cx="36703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Unprecedented Efficiency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762000" y="3581400"/>
            <a:ext cx="3302000" cy="254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762000" y="3746500"/>
            <a:ext cx="330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Achieves 100% link coverage with drastically fewer probes—</a:t>
            </a:r>
            <a:r>
              <a:rPr lang="en-US" sz="2600" b="1" i="0" u="none" strike="noStrike" dirty="0">
                <a:solidFill>
                  <a:srgbClr val="DC2626"/>
                </a:solidFill>
                <a:latin typeface="Poppins"/>
                <a:ea typeface="Poppins"/>
                <a:cs typeface="Poppins"/>
                <a:sym typeface="Poppins"/>
              </a:rPr>
              <a:t>39x</a:t>
            </a:r>
            <a:r>
              <a:rPr lang="zh-CN" altLang="en-US" sz="2600" b="1" i="0" u="none" strike="noStrike" dirty="0">
                <a:solidFill>
                  <a:srgbClr val="DC2626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less than R-</a:t>
            </a:r>
            <a:r>
              <a:rPr lang="en-US" sz="18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Pingmesh</a:t>
            </a: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.</a:t>
            </a:r>
            <a:endParaRPr lang="en-US" sz="1200" dirty="0"/>
          </a:p>
          <a:p>
            <a:pPr marL="0" indent="0" algn="l">
              <a:lnSpc>
                <a:spcPct val="129166"/>
              </a:lnSpc>
            </a:pPr>
            <a:r>
              <a:rPr lang="en-US" sz="16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Far more efficient than state-of-the-art while covering every network link.</a:t>
            </a:r>
          </a:p>
        </p:txBody>
      </p:sp>
      <p:sp>
        <p:nvSpPr>
          <p:cNvPr id="8" name="AutoShape 8"/>
          <p:cNvSpPr/>
          <p:nvPr/>
        </p:nvSpPr>
        <p:spPr>
          <a:xfrm>
            <a:off x="4381500" y="1270000"/>
            <a:ext cx="50800" cy="5016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4444">
                  <a:alpha val="100000"/>
                </a:srgbClr>
              </a:gs>
              <a:gs pos="100000">
                <a:srgbClr val="DC2626">
                  <a:alpha val="100000"/>
                </a:srgbClr>
              </a:gs>
            </a:gsLst>
            <a:lin ang="54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4635500" y="1397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617027" y="2800927"/>
            <a:ext cx="3302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High Accuracy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635500" y="3581400"/>
            <a:ext cx="3302000" cy="254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635500" y="3746500"/>
            <a:ext cx="330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Effectively distinguishes and localizes both</a:t>
            </a:r>
            <a:r>
              <a:rPr lang="zh-CN" alt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800" b="1" i="0" u="none" strike="noStrike" dirty="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hard failures</a:t>
            </a:r>
            <a:r>
              <a:rPr lang="zh-CN" altLang="en-US" sz="1800" b="1" i="0" u="none" strike="noStrike" dirty="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and</a:t>
            </a:r>
            <a:r>
              <a:rPr lang="zh-CN" alt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800" b="1" i="0" u="none" strike="noStrike" dirty="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gray failures</a:t>
            </a: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.</a:t>
            </a:r>
            <a:endParaRPr lang="en-US" sz="1200" dirty="0"/>
          </a:p>
          <a:p>
            <a:pPr marL="0" indent="0" algn="l">
              <a:lnSpc>
                <a:spcPct val="129166"/>
              </a:lnSpc>
            </a:pPr>
            <a:r>
              <a:rPr lang="en-US" sz="16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Uses edge signatures and tiered diagnosis to pinpoint fault locations with precision.</a:t>
            </a:r>
          </a:p>
        </p:txBody>
      </p:sp>
      <p:sp>
        <p:nvSpPr>
          <p:cNvPr id="13" name="AutoShape 13"/>
          <p:cNvSpPr/>
          <p:nvPr/>
        </p:nvSpPr>
        <p:spPr>
          <a:xfrm>
            <a:off x="8255000" y="1270000"/>
            <a:ext cx="50800" cy="5016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4444">
                  <a:alpha val="100000"/>
                </a:srgbClr>
              </a:gs>
              <a:gs pos="100000">
                <a:srgbClr val="DC2626">
                  <a:alpha val="100000"/>
                </a:srgbClr>
              </a:gs>
            </a:gsLst>
            <a:lin ang="54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8509000" y="1397000"/>
            <a:ext cx="3302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458200" y="2800927"/>
            <a:ext cx="33020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 dirty="0">
                <a:solidFill>
                  <a:srgbClr val="1F2329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Minimal Overhead</a:t>
            </a:r>
            <a:endParaRPr lang="en-US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509000" y="3581400"/>
            <a:ext cx="3302000" cy="25400"/>
          </a:xfrm>
          <a:prstGeom prst="roundRect">
            <a:avLst>
              <a:gd name="adj" fmla="val 0"/>
            </a:avLst>
          </a:prstGeom>
          <a:solidFill>
            <a:srgbClr val="E5E7E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509000" y="3746500"/>
            <a:ext cx="3302000" cy="228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Operates with negligible impact on host resources.</a:t>
            </a:r>
            <a:endParaRPr lang="en-US" sz="1200" dirty="0"/>
          </a:p>
          <a:p>
            <a:pPr marL="0" indent="0" algn="l">
              <a:lnSpc>
                <a:spcPct val="129166"/>
              </a:lnSpc>
            </a:pPr>
            <a:r>
              <a:rPr lang="en-US" sz="16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Lightweight design makes it suitable for large-scale production environments without disrupting workloads.</a:t>
            </a:r>
          </a:p>
        </p:txBody>
      </p:sp>
      <p:sp>
        <p:nvSpPr>
          <p:cNvPr id="18" name="AutoShape 18"/>
          <p:cNvSpPr/>
          <p:nvPr/>
        </p:nvSpPr>
        <p:spPr>
          <a:xfrm>
            <a:off x="8610600" y="6438900"/>
            <a:ext cx="2743200" cy="368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r">
              <a:lnSpc>
                <a:spcPct val="100000"/>
              </a:lnSpc>
              <a:defRPr/>
            </a:pPr>
            <a:r>
              <a:rPr lang="en-US" sz="12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16</a:t>
            </a:r>
            <a:endParaRPr lang="en-US" sz="11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BF5FF">
                <a:alpha val="100000"/>
              </a:srgbClr>
            </a:gs>
            <a:gs pos="65000">
              <a:srgbClr val="FFFFFF">
                <a:alpha val="100000"/>
              </a:srgb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2159000"/>
            <a:ext cx="12192000" cy="1524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91666"/>
              </a:lnSpc>
              <a:defRPr/>
            </a:pPr>
            <a:r>
              <a:rPr lang="en-US" sz="8200" b="1" i="0" u="none" strike="noStrike" spc="1000">
                <a:latin typeface="Poppins"/>
                <a:ea typeface="Poppins"/>
                <a:cs typeface="Poppins"/>
                <a:sym typeface="Poppins"/>
              </a:rPr>
              <a:t>Thank You!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1333500" y="4064000"/>
            <a:ext cx="9525000" cy="152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333500" y="4064000"/>
            <a:ext cx="76200" cy="1524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EF4444">
                  <a:alpha val="100000"/>
                </a:srgbClr>
              </a:gs>
              <a:gs pos="100000">
                <a:srgbClr val="B91C1C">
                  <a:alpha val="100000"/>
                </a:srgbClr>
              </a:gs>
            </a:gsLst>
            <a:lin ang="54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1587500" y="4267200"/>
            <a:ext cx="9017000" cy="533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2400" b="1" i="0" u="none" strike="noStrike" spc="600">
                <a:solidFill>
                  <a:srgbClr val="1E3A8A"/>
                </a:solidFill>
                <a:latin typeface="Poppins"/>
                <a:ea typeface="Poppins"/>
                <a:cs typeface="Poppins"/>
                <a:sym typeface="Poppins"/>
              </a:rPr>
              <a:t>Contact Email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1587500" y="4876800"/>
            <a:ext cx="9017000" cy="584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100000"/>
              </a:lnSpc>
              <a:defRPr/>
            </a:pPr>
            <a:r>
              <a:rPr lang="en-US" sz="3000" b="1" i="0" u="none" strike="noStrike" spc="200" dirty="0" err="1">
                <a:solidFill>
                  <a:srgbClr val="1F2329"/>
                </a:solidFill>
                <a:latin typeface="Poppins"/>
                <a:ea typeface="Poppins"/>
                <a:cs typeface="Poppins"/>
                <a:sym typeface="Poppins"/>
              </a:rPr>
              <a:t>Wang_yx@bupt.edu.cn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330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i="0" u="none" strike="noStrike">
                <a:solidFill>
                  <a:srgbClr val="FF0000"/>
                </a:solidFill>
                <a:latin typeface="等线"/>
                <a:ea typeface="等线"/>
                <a:cs typeface="等线"/>
                <a:sym typeface="等线"/>
              </a:rPr>
              <a:t>Outline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2700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08000" y="12700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698500" y="1458195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2540000" y="13335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3600" b="1" i="0" u="none" strike="noStrike" dirty="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Background and Motivation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08000" y="24384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08000" y="24384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98500" y="2618282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 dirty="0"/>
          </a:p>
        </p:txBody>
      </p:sp>
      <p:sp>
        <p:nvSpPr>
          <p:cNvPr id="10" name="AutoShape 10"/>
          <p:cNvSpPr/>
          <p:nvPr/>
        </p:nvSpPr>
        <p:spPr>
          <a:xfrm>
            <a:off x="2540000" y="25019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Design and Implementation</a:t>
            </a:r>
            <a:endParaRPr lang="en-US" altLang="zh-CN" sz="1800" dirty="0"/>
          </a:p>
        </p:txBody>
      </p:sp>
      <p:sp>
        <p:nvSpPr>
          <p:cNvPr id="11" name="AutoShape 11"/>
          <p:cNvSpPr/>
          <p:nvPr/>
        </p:nvSpPr>
        <p:spPr>
          <a:xfrm>
            <a:off x="508000" y="36068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508000" y="36068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698500" y="3745117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 dirty="0"/>
          </a:p>
        </p:txBody>
      </p:sp>
      <p:sp>
        <p:nvSpPr>
          <p:cNvPr id="14" name="AutoShape 14"/>
          <p:cNvSpPr/>
          <p:nvPr/>
        </p:nvSpPr>
        <p:spPr>
          <a:xfrm>
            <a:off x="2540000" y="36703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Evaluation</a:t>
            </a:r>
            <a:endParaRPr lang="en-US" altLang="zh-CN" dirty="0"/>
          </a:p>
        </p:txBody>
      </p:sp>
      <p:sp>
        <p:nvSpPr>
          <p:cNvPr id="15" name="AutoShape 15"/>
          <p:cNvSpPr/>
          <p:nvPr/>
        </p:nvSpPr>
        <p:spPr>
          <a:xfrm>
            <a:off x="508000" y="47752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08000" y="47752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98500" y="4980021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latin typeface="Poppins"/>
                <a:ea typeface="Poppins"/>
                <a:cs typeface="Poppins"/>
                <a:sym typeface="Poppins"/>
              </a:rPr>
              <a:t>04</a:t>
            </a:r>
            <a:endParaRPr lang="en-US" sz="1100" dirty="0"/>
          </a:p>
        </p:txBody>
      </p:sp>
      <p:sp>
        <p:nvSpPr>
          <p:cNvPr id="18" name="AutoShape 18"/>
          <p:cNvSpPr/>
          <p:nvPr/>
        </p:nvSpPr>
        <p:spPr>
          <a:xfrm>
            <a:off x="2540000" y="48387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Conclusion</a:t>
            </a:r>
            <a:endParaRPr lang="en-US" altLang="zh-CN" sz="1800" dirty="0"/>
          </a:p>
        </p:txBody>
      </p:sp>
      <p:sp>
        <p:nvSpPr>
          <p:cNvPr id="23" name="AutoShape 23"/>
          <p:cNvSpPr/>
          <p:nvPr/>
        </p:nvSpPr>
        <p:spPr>
          <a:xfrm>
            <a:off x="11303000" y="6477000"/>
            <a:ext cx="762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63500" bIns="0" rtlCol="0" anchor="ctr" anchorCtr="0"/>
          <a:lstStyle/>
          <a:p>
            <a:pPr marL="0" indent="0" algn="r">
              <a:lnSpc>
                <a:spcPct val="83333"/>
              </a:lnSpc>
              <a:defRPr/>
            </a:pPr>
            <a:r>
              <a:rPr lang="en-US" sz="1200" b="0" i="0" u="none" strike="noStrike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2</a:t>
            </a:r>
            <a:endParaRPr lang="en-US"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0F172A">
                <a:alpha val="100000"/>
              </a:srgbClr>
            </a:gs>
            <a:gs pos="100000">
              <a:srgbClr val="1E3A8A">
                <a:alpha val="100000"/>
              </a:srgbClr>
            </a:gs>
          </a:gsLst>
          <a:lin ang="27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6350000" y="-2032000"/>
            <a:ext cx="7874000" cy="7874000"/>
          </a:xfrm>
          <a:prstGeom prst="ellipse">
            <a:avLst/>
          </a:prstGeom>
          <a:gradFill rotWithShape="1">
            <a:gsLst>
              <a:gs pos="0">
                <a:srgbClr val="38BDF8">
                  <a:alpha val="14000"/>
                </a:srgbClr>
              </a:gs>
              <a:gs pos="65000">
                <a:srgbClr val="0F172A">
                  <a:alpha val="0"/>
                </a:srgbClr>
              </a:gs>
            </a:gsLst>
            <a:path path="circle">
              <a:fillToRect l="50000" t="50000" r="50000" b="50000"/>
            </a:path>
            <a:tileRect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508000" y="508000"/>
            <a:ext cx="11176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400" b="1" i="0" u="none" strike="noStrike" spc="100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The Era of Massive AI Training Clusters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508000" y="1778000"/>
            <a:ext cx="3619500" cy="4826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1E293B">
                  <a:alpha val="100000"/>
                </a:srgbClr>
              </a:gs>
              <a:gs pos="100000">
                <a:srgbClr val="0F172A">
                  <a:alpha val="100000"/>
                </a:srgbClr>
              </a:gs>
            </a:gsLst>
            <a:lin ang="42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508000" y="1778000"/>
            <a:ext cx="50800" cy="4826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762000" y="19304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000" b="1" i="0" u="none" strike="noStrike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 dirty="0">
              <a:solidFill>
                <a:srgbClr val="00B0F0"/>
              </a:solidFill>
            </a:endParaRPr>
          </a:p>
        </p:txBody>
      </p:sp>
      <p:sp>
        <p:nvSpPr>
          <p:cNvPr id="8" name="AutoShape 8"/>
          <p:cNvSpPr/>
          <p:nvPr/>
        </p:nvSpPr>
        <p:spPr>
          <a:xfrm>
            <a:off x="762000" y="3302000"/>
            <a:ext cx="3111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Unprecedented Scale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835400"/>
            <a:ext cx="3111500" cy="12700"/>
          </a:xfrm>
          <a:prstGeom prst="roundRect">
            <a:avLst>
              <a:gd name="adj" fmla="val 0"/>
            </a:avLst>
          </a:prstGeom>
          <a:solidFill>
            <a:srgbClr val="38BDF8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762000" y="3987800"/>
            <a:ext cx="3111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400" b="0" i="0" u="none" strike="noStrike">
                <a:solidFill>
                  <a:srgbClr val="E2E8F0">
                    <a:alpha val="85098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Training of LLMs demands enormous computational power,with clusters utilizing massive parallel processing.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762000" y="5271192"/>
            <a:ext cx="3111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3400" b="1" i="0" u="none" strike="noStrike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10,000</a:t>
            </a:r>
            <a:r>
              <a:rPr lang="en-US" sz="1800" b="1" i="0" u="none" strike="noStrik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+ </a:t>
            </a:r>
            <a:r>
              <a:rPr lang="en-US" sz="1800" b="1" i="0" u="none" strike="noStrik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GPUs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4279900" y="1778000"/>
            <a:ext cx="3632200" cy="4826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1E293B">
                  <a:alpha val="100000"/>
                </a:srgbClr>
              </a:gs>
              <a:gs pos="100000">
                <a:srgbClr val="0F172A">
                  <a:alpha val="100000"/>
                </a:srgbClr>
              </a:gs>
            </a:gsLst>
            <a:lin ang="42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4279900" y="1778000"/>
            <a:ext cx="50800" cy="4826000"/>
          </a:xfrm>
          <a:prstGeom prst="roundRect">
            <a:avLst>
              <a:gd name="adj" fmla="val 0"/>
            </a:avLst>
          </a:prstGeom>
          <a:solidFill>
            <a:srgbClr val="38BDF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4533900" y="1930400"/>
            <a:ext cx="31242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000" b="1" i="0" u="none" strike="noStrike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 dirty="0">
              <a:solidFill>
                <a:srgbClr val="00B0F0"/>
              </a:solidFill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4533900" y="3302000"/>
            <a:ext cx="31242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RDMA as Backbone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4533900" y="3835400"/>
            <a:ext cx="3124200" cy="12700"/>
          </a:xfrm>
          <a:prstGeom prst="roundRect">
            <a:avLst>
              <a:gd name="adj" fmla="val 0"/>
            </a:avLst>
          </a:prstGeom>
          <a:solidFill>
            <a:srgbClr val="38BDF8">
              <a:alpha val="3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8" name="AutoShape 18"/>
          <p:cNvSpPr/>
          <p:nvPr/>
        </p:nvSpPr>
        <p:spPr>
          <a:xfrm>
            <a:off x="4533900" y="3987800"/>
            <a:ext cx="31242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400" b="0" i="0" u="none" strike="noStrike">
                <a:solidFill>
                  <a:srgbClr val="E2E8F0">
                    <a:alpha val="85098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High-bandwidth,low-latency RDMA networks facilitate critical collective communication between nodes.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4533900" y="5271192"/>
            <a:ext cx="31242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3000" b="1" i="0" u="none" strike="noStrike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All-Reduce</a:t>
            </a:r>
          </a:p>
          <a:p>
            <a:pPr marL="0" indent="0" algn="l">
              <a:lnSpc>
                <a:spcPct val="83333"/>
              </a:lnSpc>
              <a:defRPr/>
            </a:pPr>
            <a:r>
              <a:rPr lang="en-US" sz="3000" b="1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All</a:t>
            </a:r>
            <a:r>
              <a:rPr lang="en-US" altLang="zh-CN" sz="3000" b="1" dirty="0">
                <a:solidFill>
                  <a:srgbClr val="00B0F0"/>
                </a:solidFill>
                <a:latin typeface="Poppins"/>
                <a:ea typeface="Poppins"/>
                <a:cs typeface="Poppins"/>
                <a:sym typeface="Poppins"/>
              </a:rPr>
              <a:t>-to-All</a:t>
            </a:r>
            <a:endParaRPr lang="en-US" sz="3000" b="1" i="0" u="none" strike="noStrike" dirty="0">
              <a:solidFill>
                <a:srgbClr val="00B0F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indent="0" algn="l">
              <a:lnSpc>
                <a:spcPct val="83333"/>
              </a:lnSpc>
              <a:defRPr/>
            </a:pP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8064500" y="1778000"/>
            <a:ext cx="3619500" cy="4826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331A24">
                  <a:alpha val="100000"/>
                </a:srgbClr>
              </a:gs>
              <a:gs pos="100000">
                <a:srgbClr val="0F172A">
                  <a:alpha val="100000"/>
                </a:srgbClr>
              </a:gs>
            </a:gsLst>
            <a:lin ang="42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8064500" y="1778000"/>
            <a:ext cx="50800" cy="48260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3" name="AutoShape 23"/>
          <p:cNvSpPr/>
          <p:nvPr/>
        </p:nvSpPr>
        <p:spPr>
          <a:xfrm>
            <a:off x="8318500" y="1930400"/>
            <a:ext cx="31115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000" b="1" i="0" u="none" strike="noStrike" dirty="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 dirty="0">
              <a:solidFill>
                <a:schemeClr val="accent2"/>
              </a:solidFill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8318500" y="3302000"/>
            <a:ext cx="31115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Failure Impact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318500" y="3835400"/>
            <a:ext cx="3111500" cy="12700"/>
          </a:xfrm>
          <a:prstGeom prst="roundRect">
            <a:avLst>
              <a:gd name="adj" fmla="val 0"/>
            </a:avLst>
          </a:prstGeom>
          <a:solidFill>
            <a:srgbClr val="EF4444">
              <a:alpha val="4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8318500" y="3987800"/>
            <a:ext cx="3111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400" b="0" i="0" u="none" strike="noStrike">
                <a:solidFill>
                  <a:srgbClr val="E2E8F0">
                    <a:alpha val="85098"/>
                  </a:srgbClr>
                </a:solidFill>
                <a:latin typeface="Poppins"/>
                <a:ea typeface="Poppins"/>
                <a:cs typeface="Poppins"/>
                <a:sym typeface="Poppins"/>
              </a:rPr>
              <a:t>The "barrel effect" means a single faulty link can degrade the entire cluster's performance.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8318500" y="5271192"/>
            <a:ext cx="3111500" cy="6096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3400" b="1" i="0" u="none" strike="noStrike" dirty="0">
                <a:solidFill>
                  <a:schemeClr val="accent2"/>
                </a:solidFill>
                <a:latin typeface="Poppins"/>
                <a:ea typeface="Poppins"/>
                <a:cs typeface="Poppins"/>
                <a:sym typeface="Poppins"/>
              </a:rPr>
              <a:t>0.01</a:t>
            </a:r>
            <a:r>
              <a:rPr lang="en-US" sz="2000" b="1" i="0" u="none" strike="noStrik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% drops</a:t>
            </a:r>
            <a:endParaRPr lang="en-US" sz="11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81000" y="317500"/>
            <a:ext cx="12020550" cy="571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200" b="1" i="0" u="none" strike="noStrike" dirty="0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Limitations of Current Fault Localization Approaches</a:t>
            </a:r>
            <a:endParaRPr lang="en-US" sz="1200" dirty="0"/>
          </a:p>
        </p:txBody>
      </p:sp>
      <p:sp>
        <p:nvSpPr>
          <p:cNvPr id="3" name="AutoShape 3"/>
          <p:cNvSpPr/>
          <p:nvPr/>
        </p:nvSpPr>
        <p:spPr>
          <a:xfrm>
            <a:off x="381000" y="914400"/>
            <a:ext cx="114300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Current methods face significant challenges in AI training </a:t>
            </a:r>
            <a:r>
              <a:rPr lang="en-US" sz="1800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clusters,leaving</a:t>
            </a:r>
            <a:r>
              <a:rPr lang="en-US" sz="1800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critical gaps in reliability.</a:t>
            </a:r>
            <a:endParaRPr lang="en-US" sz="12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3"/>
          <a:srcRect t="22" b="22"/>
          <a:stretch>
            <a:fillRect/>
          </a:stretch>
        </p:blipFill>
        <p:spPr>
          <a:xfrm>
            <a:off x="3429000" y="1397000"/>
            <a:ext cx="5334000" cy="20701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5" name="AutoShape 5"/>
          <p:cNvSpPr/>
          <p:nvPr/>
        </p:nvSpPr>
        <p:spPr>
          <a:xfrm>
            <a:off x="381000" y="3619500"/>
            <a:ext cx="3683000" cy="285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04800" dist="127000" dir="5400000" algn="ctr" rotWithShape="0">
              <a:srgbClr val="0F172A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381000" y="3619500"/>
            <a:ext cx="50800" cy="2857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635000" y="3784600"/>
            <a:ext cx="323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Switch-dependent</a:t>
            </a:r>
            <a:endParaRPr lang="en-US" dirty="0"/>
          </a:p>
        </p:txBody>
      </p:sp>
      <p:sp>
        <p:nvSpPr>
          <p:cNvPr id="8" name="AutoShape 8"/>
          <p:cNvSpPr/>
          <p:nvPr/>
        </p:nvSpPr>
        <p:spPr>
          <a:xfrm>
            <a:off x="635000" y="4343400"/>
            <a:ext cx="323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Require specialized hardware(e.g.,P4 switches),which is not always feasible in all clusters.</a:t>
            </a:r>
            <a:endParaRPr lang="en-US" sz="1200" dirty="0"/>
          </a:p>
        </p:txBody>
      </p:sp>
      <p:sp>
        <p:nvSpPr>
          <p:cNvPr id="9" name="AutoShape 9"/>
          <p:cNvSpPr/>
          <p:nvPr/>
        </p:nvSpPr>
        <p:spPr>
          <a:xfrm>
            <a:off x="635000" y="5588000"/>
            <a:ext cx="323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Infrastructure is costly and deployment across heterogeneous environments is challenging.</a:t>
            </a:r>
            <a:endParaRPr lang="en-US" sz="1200" dirty="0"/>
          </a:p>
        </p:txBody>
      </p:sp>
      <p:sp>
        <p:nvSpPr>
          <p:cNvPr id="10" name="AutoShape 10"/>
          <p:cNvSpPr/>
          <p:nvPr/>
        </p:nvSpPr>
        <p:spPr>
          <a:xfrm>
            <a:off x="4254500" y="3619500"/>
            <a:ext cx="3683000" cy="28575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25400" cap="flat" cmpd="sng">
            <a:noFill/>
            <a:prstDash val="solid"/>
            <a:round/>
          </a:ln>
          <a:effectLst>
            <a:outerShdw blurRad="304800" dist="127000" dir="5400000" algn="ctr" rotWithShape="0">
              <a:srgbClr val="0F172A">
                <a:alpha val="8000"/>
              </a:srgbClr>
            </a:outerShdw>
          </a:effectLst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4254500" y="3619500"/>
            <a:ext cx="50800" cy="2857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508500" y="3784600"/>
            <a:ext cx="323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Passive Methods</a:t>
            </a:r>
            <a:endParaRPr lang="en-US" dirty="0"/>
          </a:p>
        </p:txBody>
      </p:sp>
      <p:sp>
        <p:nvSpPr>
          <p:cNvPr id="13" name="AutoShape 13"/>
          <p:cNvSpPr/>
          <p:nvPr/>
        </p:nvSpPr>
        <p:spPr>
          <a:xfrm>
            <a:off x="4508500" y="4343400"/>
            <a:ext cx="323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Are reactive by nature and cannot proactively detect or predict issues before they occur.</a:t>
            </a:r>
            <a:endParaRPr lang="en-US" sz="1200" dirty="0"/>
          </a:p>
        </p:txBody>
      </p:sp>
      <p:sp>
        <p:nvSpPr>
          <p:cNvPr id="14" name="AutoShape 14"/>
          <p:cNvSpPr/>
          <p:nvPr/>
        </p:nvSpPr>
        <p:spPr>
          <a:xfrm>
            <a:off x="4508500" y="5588000"/>
            <a:ext cx="32385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Reliant on real-time data </a:t>
            </a:r>
            <a:r>
              <a:rPr lang="en-US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streams;lack</a:t>
            </a:r>
            <a:r>
              <a:rPr lang="en-US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of visibility into the health of idle or low-utilization paths.</a:t>
            </a:r>
            <a:endParaRPr lang="en-US" sz="1200" dirty="0"/>
          </a:p>
        </p:txBody>
      </p:sp>
      <p:sp>
        <p:nvSpPr>
          <p:cNvPr id="15" name="AutoShape 15"/>
          <p:cNvSpPr/>
          <p:nvPr/>
        </p:nvSpPr>
        <p:spPr>
          <a:xfrm>
            <a:off x="8128000" y="3619500"/>
            <a:ext cx="3683000" cy="2857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8128000" y="3619500"/>
            <a:ext cx="50800" cy="2857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331200" y="3746500"/>
            <a:ext cx="3378200" cy="330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rgbClr val="111827"/>
                </a:solidFill>
                <a:latin typeface="Noto Sans SC"/>
                <a:ea typeface="Noto Sans SC"/>
                <a:cs typeface="Noto Sans SC"/>
                <a:sym typeface="Noto Sans SC"/>
              </a:rPr>
              <a:t>Active Probing</a:t>
            </a:r>
            <a:endParaRPr lang="en-US" dirty="0"/>
          </a:p>
        </p:txBody>
      </p:sp>
      <p:sp>
        <p:nvSpPr>
          <p:cNvPr id="18" name="AutoShape 18"/>
          <p:cNvSpPr/>
          <p:nvPr/>
        </p:nvSpPr>
        <p:spPr>
          <a:xfrm>
            <a:off x="8331200" y="4707658"/>
            <a:ext cx="3378200" cy="569191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>
              <a:defRPr/>
            </a:pPr>
            <a:r>
              <a:rPr lang="en-US" sz="1800" b="0" i="0" u="none" strike="noStrike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e.g.,</a:t>
            </a:r>
            <a:r>
              <a:rPr lang="en-US" sz="1800" b="0" i="0" u="none" strike="noStrike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Pingmesh</a:t>
            </a:r>
            <a:r>
              <a:rPr lang="en-US" sz="1800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—Sends probes to measure network </a:t>
            </a:r>
            <a:r>
              <a:rPr lang="en-US" sz="1800" dirty="0" err="1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health,but</a:t>
            </a:r>
            <a:r>
              <a:rPr lang="en-US" sz="1800" dirty="0">
                <a:solidFill>
                  <a:srgbClr val="6B7280"/>
                </a:solidFill>
                <a:latin typeface="Noto Sans SC"/>
                <a:ea typeface="Noto Sans SC"/>
                <a:cs typeface="Noto Sans SC"/>
                <a:sym typeface="Noto Sans SC"/>
              </a:rPr>
              <a:t> has fundamental limitations.</a:t>
            </a:r>
          </a:p>
          <a:p>
            <a:pPr marL="0" indent="0" algn="l">
              <a:lnSpc>
                <a:spcPct val="100000"/>
              </a:lnSpc>
              <a:defRPr/>
            </a:pP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1155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>
              <a:defRPr/>
            </a:pPr>
            <a:r>
              <a:rPr lang="en-US" sz="3200" b="1" dirty="0">
                <a:solidFill>
                  <a:srgbClr val="111827"/>
                </a:solidFill>
                <a:latin typeface="Noto Sans SC"/>
                <a:ea typeface="Noto Sans SC"/>
                <a:sym typeface="等线"/>
              </a:rPr>
              <a:t>Motivations: Key Goals for Ideal Fault Localization</a:t>
            </a:r>
            <a:endParaRPr lang="en-US" sz="3200" b="1" dirty="0">
              <a:solidFill>
                <a:srgbClr val="111827"/>
              </a:solidFill>
              <a:latin typeface="Noto Sans SC"/>
              <a:ea typeface="Noto Sans SC"/>
            </a:endParaRPr>
          </a:p>
        </p:txBody>
      </p:sp>
      <p:sp>
        <p:nvSpPr>
          <p:cNvPr id="4" name="AutoShape 4"/>
          <p:cNvSpPr/>
          <p:nvPr/>
        </p:nvSpPr>
        <p:spPr>
          <a:xfrm>
            <a:off x="508000" y="1905000"/>
            <a:ext cx="3556000" cy="4381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508000" y="1905000"/>
            <a:ext cx="50800" cy="4381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698500" y="2095500"/>
            <a:ext cx="3175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127000" rIns="0" bIns="12700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698500" y="3683000"/>
            <a:ext cx="317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63500" rIns="0" bIns="63500" rtlCol="0" anchor="t" anchorCtr="0"/>
          <a:lstStyle/>
          <a:p>
            <a:pPr marL="0" indent="0" algn="l">
              <a:lnSpc>
                <a:spcPct val="104166"/>
              </a:lnSpc>
              <a:defRPr/>
            </a:pPr>
            <a:r>
              <a:rPr lang="en-US" sz="2000" b="1" i="0" u="none" strike="noStrike" dirty="0">
                <a:solidFill>
                  <a:srgbClr val="111827"/>
                </a:solidFill>
                <a:latin typeface="等线"/>
                <a:ea typeface="等线"/>
                <a:cs typeface="等线"/>
                <a:sym typeface="等线"/>
              </a:rPr>
              <a:t>Achieving Deterministic Coverage</a:t>
            </a:r>
            <a:endParaRPr lang="en-US" sz="1100" dirty="0"/>
          </a:p>
        </p:txBody>
      </p:sp>
      <p:sp>
        <p:nvSpPr>
          <p:cNvPr id="8" name="AutoShape 8"/>
          <p:cNvSpPr/>
          <p:nvPr/>
        </p:nvSpPr>
        <p:spPr>
          <a:xfrm>
            <a:off x="698500" y="4445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50800" tIns="76200" rIns="5080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Current probabilistic probing (e.g., </a:t>
            </a:r>
            <a:r>
              <a:rPr lang="en-US" b="0" i="0" u="none" strike="noStrike" dirty="0" err="1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Pingmesh</a:t>
            </a:r>
            <a:r>
              <a:rPr lang="en-US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) leads to uneven coverage and blind spots. An ideal system must guarantee </a:t>
            </a:r>
            <a:r>
              <a:rPr lang="en-US" b="1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100%  deterministic link coverage</a:t>
            </a:r>
            <a:r>
              <a:rPr lang="en-US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 to avoid missing faults.</a:t>
            </a:r>
            <a:endParaRPr lang="en-US" sz="1050" dirty="0"/>
          </a:p>
        </p:txBody>
      </p:sp>
      <p:sp>
        <p:nvSpPr>
          <p:cNvPr id="9" name="AutoShape 9"/>
          <p:cNvSpPr/>
          <p:nvPr/>
        </p:nvSpPr>
        <p:spPr>
          <a:xfrm>
            <a:off x="4318000" y="1905000"/>
            <a:ext cx="3556000" cy="4381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4318000" y="1905000"/>
            <a:ext cx="50800" cy="4381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4508500" y="2095500"/>
            <a:ext cx="3175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127000" rIns="0" bIns="12700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508500" y="3683000"/>
            <a:ext cx="3175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63500" rIns="0" bIns="63500" rtlCol="0" anchor="t" anchorCtr="0"/>
          <a:lstStyle/>
          <a:p>
            <a:pPr marL="0" indent="0" algn="l">
              <a:lnSpc>
                <a:spcPct val="104166"/>
              </a:lnSpc>
              <a:defRPr/>
            </a:pPr>
            <a:r>
              <a:rPr lang="en-US" sz="2000" b="1" i="0" u="none" strike="noStrike" dirty="0">
                <a:solidFill>
                  <a:srgbClr val="111827"/>
                </a:solidFill>
                <a:latin typeface="等线"/>
                <a:ea typeface="等线"/>
                <a:cs typeface="等线"/>
                <a:sym typeface="等线"/>
              </a:rPr>
              <a:t>Zero-Overhead Path Derivation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4508500" y="45085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50800" tIns="76200" rIns="5080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Path discovery methods like `traceroute` consume switch CPU and bandwidth. An ideal system should derive probe paths offline with </a:t>
            </a:r>
            <a:r>
              <a:rPr lang="en-US" b="1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zero network overhead.</a:t>
            </a:r>
            <a:endParaRPr lang="en-US" sz="1050" b="1" dirty="0"/>
          </a:p>
        </p:txBody>
      </p:sp>
      <p:sp>
        <p:nvSpPr>
          <p:cNvPr id="14" name="AutoShape 14"/>
          <p:cNvSpPr/>
          <p:nvPr/>
        </p:nvSpPr>
        <p:spPr>
          <a:xfrm>
            <a:off x="8128000" y="1905000"/>
            <a:ext cx="3556000" cy="43815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8128000" y="1905000"/>
            <a:ext cx="50800" cy="43815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16" name="AutoShape 16"/>
          <p:cNvSpPr/>
          <p:nvPr/>
        </p:nvSpPr>
        <p:spPr>
          <a:xfrm>
            <a:off x="8318500" y="2095500"/>
            <a:ext cx="3175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127000" rIns="0" bIns="12700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318500" y="3683000"/>
            <a:ext cx="306705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63500" rIns="0" bIns="63500" rtlCol="0" anchor="t" anchorCtr="0"/>
          <a:lstStyle/>
          <a:p>
            <a:pPr marL="0" indent="0" algn="l">
              <a:lnSpc>
                <a:spcPct val="104166"/>
              </a:lnSpc>
              <a:defRPr/>
            </a:pPr>
            <a:r>
              <a:rPr lang="en-US" sz="2000" b="1" i="0" u="none" strike="noStrike" dirty="0">
                <a:solidFill>
                  <a:srgbClr val="111827"/>
                </a:solidFill>
                <a:latin typeface="等线"/>
                <a:ea typeface="等线"/>
                <a:cs typeface="等线"/>
                <a:sym typeface="等线"/>
              </a:rPr>
              <a:t>Ensuring Fault Distinguishability</a:t>
            </a:r>
            <a:endParaRPr lang="en-US" sz="1100" dirty="0"/>
          </a:p>
        </p:txBody>
      </p:sp>
      <p:sp>
        <p:nvSpPr>
          <p:cNvPr id="18" name="AutoShape 18"/>
          <p:cNvSpPr/>
          <p:nvPr/>
        </p:nvSpPr>
        <p:spPr>
          <a:xfrm>
            <a:off x="8318500" y="4445000"/>
            <a:ext cx="3175000" cy="1587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50800" tIns="76200" rIns="5080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Concurrent failures often produce identical signatures with current methods. An ideal system must ensure </a:t>
            </a:r>
            <a:r>
              <a:rPr lang="en-US" b="1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unique fault signatures </a:t>
            </a:r>
            <a:r>
              <a:rPr lang="en-US" b="0" i="0" u="none" strike="noStrike" dirty="0">
                <a:solidFill>
                  <a:srgbClr val="4B5563"/>
                </a:solidFill>
                <a:latin typeface="Noto Sans SC"/>
                <a:ea typeface="Noto Sans SC"/>
                <a:cs typeface="Noto Sans SC"/>
                <a:sym typeface="Noto Sans SC"/>
              </a:rPr>
              <a:t>to accurately distinguish and localize multiple simultaneous failures.</a:t>
            </a:r>
            <a:endParaRPr lang="en-US" sz="1050" dirty="0"/>
          </a:p>
        </p:txBody>
      </p:sp>
      <p:sp>
        <p:nvSpPr>
          <p:cNvPr id="19" name="AutoShape 19"/>
          <p:cNvSpPr/>
          <p:nvPr/>
        </p:nvSpPr>
        <p:spPr>
          <a:xfrm>
            <a:off x="10795000" y="6451600"/>
            <a:ext cx="1143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63500" tIns="25400" rIns="63500" bIns="25400" rtlCol="0" anchor="ctr" anchorCtr="0"/>
          <a:lstStyle/>
          <a:p>
            <a:pPr marL="0" indent="0" algn="r">
              <a:lnSpc>
                <a:spcPct val="83333"/>
              </a:lnSpc>
              <a:defRPr/>
            </a:pPr>
            <a:r>
              <a:rPr lang="en-US" sz="12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3302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i="0" u="none" strike="noStrike">
                <a:solidFill>
                  <a:srgbClr val="FF0000"/>
                </a:solidFill>
                <a:latin typeface="等线"/>
                <a:ea typeface="等线"/>
                <a:cs typeface="等线"/>
                <a:sym typeface="等线"/>
              </a:rPr>
              <a:t>Outline</a:t>
            </a:r>
            <a:endParaRPr lang="en-US" sz="1100"/>
          </a:p>
        </p:txBody>
      </p:sp>
      <p:sp>
        <p:nvSpPr>
          <p:cNvPr id="3" name="AutoShape 3"/>
          <p:cNvSpPr/>
          <p:nvPr/>
        </p:nvSpPr>
        <p:spPr>
          <a:xfrm>
            <a:off x="508000" y="12700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508000" y="12700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698500" y="1458195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tx1"/>
                </a:solidFill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6" name="AutoShape 6"/>
          <p:cNvSpPr/>
          <p:nvPr/>
        </p:nvSpPr>
        <p:spPr>
          <a:xfrm>
            <a:off x="2540000" y="13335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 marL="0" indent="0" algn="l">
              <a:lnSpc>
                <a:spcPct val="108333"/>
              </a:lnSpc>
              <a:defRPr/>
            </a:pPr>
            <a:r>
              <a:rPr lang="en-US" sz="3600" b="1" i="0" u="none" strike="noStrike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Background and Motivation</a:t>
            </a:r>
            <a:endParaRPr lang="en-US" sz="1800" dirty="0">
              <a:solidFill>
                <a:schemeClr val="tx1"/>
              </a:solidFill>
            </a:endParaRPr>
          </a:p>
        </p:txBody>
      </p:sp>
      <p:sp>
        <p:nvSpPr>
          <p:cNvPr id="7" name="AutoShape 7"/>
          <p:cNvSpPr/>
          <p:nvPr/>
        </p:nvSpPr>
        <p:spPr>
          <a:xfrm>
            <a:off x="508000" y="24384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8" name="AutoShape 8"/>
          <p:cNvSpPr/>
          <p:nvPr/>
        </p:nvSpPr>
        <p:spPr>
          <a:xfrm>
            <a:off x="508000" y="24384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98500" y="2618282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solidFill>
                  <a:schemeClr val="bg1"/>
                </a:solidFill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0" name="AutoShape 10"/>
          <p:cNvSpPr/>
          <p:nvPr/>
        </p:nvSpPr>
        <p:spPr>
          <a:xfrm>
            <a:off x="2540000" y="25019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Noto Sans SC"/>
                <a:ea typeface="Noto Sans SC"/>
                <a:cs typeface="Noto Sans SC"/>
                <a:sym typeface="Noto Sans SC"/>
              </a:rPr>
              <a:t>Design and Implementation</a:t>
            </a:r>
            <a:endParaRPr lang="en-US" altLang="zh-CN" sz="1800" dirty="0">
              <a:solidFill>
                <a:schemeClr val="bg1"/>
              </a:solidFill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508000" y="36068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508000" y="36068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3" name="AutoShape 13"/>
          <p:cNvSpPr/>
          <p:nvPr/>
        </p:nvSpPr>
        <p:spPr>
          <a:xfrm>
            <a:off x="698500" y="3745117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 dirty="0"/>
          </a:p>
        </p:txBody>
      </p:sp>
      <p:sp>
        <p:nvSpPr>
          <p:cNvPr id="14" name="AutoShape 14"/>
          <p:cNvSpPr/>
          <p:nvPr/>
        </p:nvSpPr>
        <p:spPr>
          <a:xfrm>
            <a:off x="2540000" y="36703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Evaluation</a:t>
            </a:r>
            <a:endParaRPr lang="en-US" altLang="zh-CN" dirty="0"/>
          </a:p>
        </p:txBody>
      </p:sp>
      <p:sp>
        <p:nvSpPr>
          <p:cNvPr id="15" name="AutoShape 15"/>
          <p:cNvSpPr/>
          <p:nvPr/>
        </p:nvSpPr>
        <p:spPr>
          <a:xfrm>
            <a:off x="508000" y="4775200"/>
            <a:ext cx="11176000" cy="10414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508000" y="4775200"/>
            <a:ext cx="50800" cy="1041400"/>
          </a:xfrm>
          <a:prstGeom prst="roundRect">
            <a:avLst>
              <a:gd name="adj" fmla="val 0"/>
            </a:avLst>
          </a:prstGeom>
          <a:solidFill>
            <a:srgbClr val="FF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698500" y="4980021"/>
            <a:ext cx="1651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0" indent="0" algn="ctr">
              <a:lnSpc>
                <a:spcPct val="83333"/>
              </a:lnSpc>
              <a:defRPr/>
            </a:pPr>
            <a:r>
              <a:rPr lang="en-US" sz="7200" b="1" i="0" u="none" strike="noStrike" dirty="0">
                <a:latin typeface="Poppins"/>
                <a:ea typeface="Poppins"/>
                <a:cs typeface="Poppins"/>
                <a:sym typeface="Poppins"/>
              </a:rPr>
              <a:t>04</a:t>
            </a:r>
            <a:endParaRPr lang="en-US" sz="1100" dirty="0"/>
          </a:p>
        </p:txBody>
      </p:sp>
      <p:sp>
        <p:nvSpPr>
          <p:cNvPr id="18" name="AutoShape 18"/>
          <p:cNvSpPr/>
          <p:nvPr/>
        </p:nvSpPr>
        <p:spPr>
          <a:xfrm>
            <a:off x="2540000" y="4838700"/>
            <a:ext cx="9017000" cy="914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190500" tIns="0" rIns="0" bIns="0" rtlCol="0" anchor="ctr" anchorCtr="0"/>
          <a:lstStyle/>
          <a:p>
            <a:pPr>
              <a:lnSpc>
                <a:spcPct val="108333"/>
              </a:lnSpc>
              <a:defRPr/>
            </a:pPr>
            <a:r>
              <a:rPr lang="en-US" altLang="zh-CN" sz="3600" b="1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Conclusion</a:t>
            </a:r>
            <a:endParaRPr lang="en-US" altLang="zh-CN" sz="1800" dirty="0"/>
          </a:p>
        </p:txBody>
      </p:sp>
    </p:spTree>
    <p:extLst>
      <p:ext uri="{BB962C8B-B14F-4D97-AF65-F5344CB8AC3E}">
        <p14:creationId xmlns:p14="http://schemas.microsoft.com/office/powerpoint/2010/main" val="33193204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1155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3600" b="1" i="0" u="none" strike="noStrike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cs typeface="等线"/>
                <a:sym typeface="等线"/>
              </a:rPr>
              <a:t>System Overview of Argus</a:t>
            </a:r>
            <a:endParaRPr lang="en-US" sz="1100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378" r="378"/>
          <a:stretch>
            <a:fillRect/>
          </a:stretch>
        </p:blipFill>
        <p:spPr>
          <a:xfrm>
            <a:off x="2823371" y="939338"/>
            <a:ext cx="6767669" cy="2819862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20" name="AutoShape 20"/>
          <p:cNvSpPr/>
          <p:nvPr/>
        </p:nvSpPr>
        <p:spPr>
          <a:xfrm>
            <a:off x="8610600" y="6438900"/>
            <a:ext cx="2743200" cy="368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r">
              <a:lnSpc>
                <a:spcPct val="100000"/>
              </a:lnSpc>
              <a:defRPr/>
            </a:pPr>
            <a:r>
              <a:rPr lang="en-US" sz="12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7</a:t>
            </a:r>
            <a:endParaRPr lang="en-US" sz="1100" dirty="0"/>
          </a:p>
        </p:txBody>
      </p:sp>
      <p:sp>
        <p:nvSpPr>
          <p:cNvPr id="22" name="AutoShape 4">
            <a:extLst>
              <a:ext uri="{FF2B5EF4-FFF2-40B4-BE49-F238E27FC236}">
                <a16:creationId xmlns:a16="http://schemas.microsoft.com/office/drawing/2014/main" id="{22AA30F0-958D-79B0-AE26-C4450AE294AD}"/>
              </a:ext>
            </a:extLst>
          </p:cNvPr>
          <p:cNvSpPr/>
          <p:nvPr/>
        </p:nvSpPr>
        <p:spPr>
          <a:xfrm>
            <a:off x="508000" y="3835400"/>
            <a:ext cx="3556000" cy="25781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23" name="AutoShape 5">
            <a:extLst>
              <a:ext uri="{FF2B5EF4-FFF2-40B4-BE49-F238E27FC236}">
                <a16:creationId xmlns:a16="http://schemas.microsoft.com/office/drawing/2014/main" id="{4DEB5A90-6174-2AB8-4ECD-BE7505E21508}"/>
              </a:ext>
            </a:extLst>
          </p:cNvPr>
          <p:cNvSpPr/>
          <p:nvPr/>
        </p:nvSpPr>
        <p:spPr>
          <a:xfrm>
            <a:off x="508000" y="3835400"/>
            <a:ext cx="50800" cy="25781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4" name="AutoShape 6">
            <a:extLst>
              <a:ext uri="{FF2B5EF4-FFF2-40B4-BE49-F238E27FC236}">
                <a16:creationId xmlns:a16="http://schemas.microsoft.com/office/drawing/2014/main" id="{A46FB9EB-4C0B-405B-25F8-2873367B08F4}"/>
              </a:ext>
            </a:extLst>
          </p:cNvPr>
          <p:cNvSpPr/>
          <p:nvPr/>
        </p:nvSpPr>
        <p:spPr>
          <a:xfrm>
            <a:off x="736600" y="3918525"/>
            <a:ext cx="31496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 dirty="0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Offline Planner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25" name="AutoShape 7">
            <a:extLst>
              <a:ext uri="{FF2B5EF4-FFF2-40B4-BE49-F238E27FC236}">
                <a16:creationId xmlns:a16="http://schemas.microsoft.com/office/drawing/2014/main" id="{53F1693B-1547-B56E-039B-ED3276FAA11E}"/>
              </a:ext>
            </a:extLst>
          </p:cNvPr>
          <p:cNvSpPr/>
          <p:nvPr/>
        </p:nvSpPr>
        <p:spPr>
          <a:xfrm>
            <a:off x="736600" y="4381500"/>
            <a:ext cx="3261822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285750" indent="-285750" algn="l">
              <a:lnSpc>
                <a:spcPct val="120833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Computes exact paths for candidate probes.</a:t>
            </a:r>
            <a:endParaRPr lang="en-US" sz="1200" dirty="0"/>
          </a:p>
          <a:p>
            <a:pPr marL="285750" indent="-285750" algn="l">
              <a:lnSpc>
                <a:spcPct val="120833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Selects a minimal set of probes for full coverage and distinguishability.</a:t>
            </a:r>
          </a:p>
          <a:p>
            <a:pPr marL="285750" indent="-285750" algn="l">
              <a:lnSpc>
                <a:spcPct val="120833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Outputs a</a:t>
            </a:r>
            <a:r>
              <a:rPr lang="zh-CN" altLang="en-US" sz="1600" b="0" i="0" u="none" strike="noStrike" dirty="0">
                <a:solidFill>
                  <a:srgbClr val="374151"/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 </a:t>
            </a:r>
            <a:r>
              <a:rPr lang="en-US" sz="1600" b="1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“</a:t>
            </a:r>
            <a:r>
              <a:rPr lang="en-US" sz="1600" b="1" i="0" u="none" strike="noStrike" dirty="0" err="1">
                <a:solidFill>
                  <a:schemeClr val="accent2">
                    <a:lumMod val="75000"/>
                  </a:schemeClr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pinglist</a:t>
            </a:r>
            <a:r>
              <a:rPr lang="en-US" sz="1600" b="1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”</a:t>
            </a:r>
            <a:r>
              <a:rPr lang="zh-CN" altLang="en-US" sz="1600" b="1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 </a:t>
            </a: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Microsoft YaHei" panose="020B0503020204020204" pitchFamily="34" charset="-122"/>
                <a:cs typeface="Noto Sans SC"/>
                <a:sym typeface="Noto Sans SC"/>
              </a:rPr>
              <a:t>to host agents.</a:t>
            </a:r>
          </a:p>
        </p:txBody>
      </p:sp>
      <p:sp>
        <p:nvSpPr>
          <p:cNvPr id="26" name="AutoShape 8">
            <a:extLst>
              <a:ext uri="{FF2B5EF4-FFF2-40B4-BE49-F238E27FC236}">
                <a16:creationId xmlns:a16="http://schemas.microsoft.com/office/drawing/2014/main" id="{280A31E2-7D7E-0DD2-5200-BAE83F223B7A}"/>
              </a:ext>
            </a:extLst>
          </p:cNvPr>
          <p:cNvSpPr/>
          <p:nvPr/>
        </p:nvSpPr>
        <p:spPr>
          <a:xfrm>
            <a:off x="4318000" y="3835400"/>
            <a:ext cx="3556000" cy="25781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27" name="AutoShape 9">
            <a:extLst>
              <a:ext uri="{FF2B5EF4-FFF2-40B4-BE49-F238E27FC236}">
                <a16:creationId xmlns:a16="http://schemas.microsoft.com/office/drawing/2014/main" id="{1C71708D-10DB-6548-8B24-DA2C234C88CF}"/>
              </a:ext>
            </a:extLst>
          </p:cNvPr>
          <p:cNvSpPr/>
          <p:nvPr/>
        </p:nvSpPr>
        <p:spPr>
          <a:xfrm>
            <a:off x="4318000" y="3835400"/>
            <a:ext cx="50800" cy="25781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AutoShape 10">
            <a:extLst>
              <a:ext uri="{FF2B5EF4-FFF2-40B4-BE49-F238E27FC236}">
                <a16:creationId xmlns:a16="http://schemas.microsoft.com/office/drawing/2014/main" id="{2DB58EC5-7F56-BF63-CF44-E7371833FEDE}"/>
              </a:ext>
            </a:extLst>
          </p:cNvPr>
          <p:cNvSpPr/>
          <p:nvPr/>
        </p:nvSpPr>
        <p:spPr>
          <a:xfrm>
            <a:off x="4546600" y="3918525"/>
            <a:ext cx="31496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Host Agents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29" name="AutoShape 11">
            <a:extLst>
              <a:ext uri="{FF2B5EF4-FFF2-40B4-BE49-F238E27FC236}">
                <a16:creationId xmlns:a16="http://schemas.microsoft.com/office/drawing/2014/main" id="{A2B532C3-47A0-FFBF-BD19-B2597D822841}"/>
              </a:ext>
            </a:extLst>
          </p:cNvPr>
          <p:cNvSpPr/>
          <p:nvPr/>
        </p:nvSpPr>
        <p:spPr>
          <a:xfrm>
            <a:off x="4546600" y="4381500"/>
            <a:ext cx="31496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285750" indent="-285750" algn="l">
              <a:lnSpc>
                <a:spcPct val="120833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Execute</a:t>
            </a:r>
            <a:r>
              <a:rPr lang="zh-CN" alt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600" b="1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RDMA UD probes</a:t>
            </a:r>
            <a:r>
              <a:rPr lang="zh-CN" altLang="en-US" sz="1600" b="1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according to the </a:t>
            </a:r>
            <a:r>
              <a:rPr lang="en-US" sz="1600" b="0" i="0" u="none" strike="noStrike" dirty="0" err="1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pinglist</a:t>
            </a: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.</a:t>
            </a:r>
            <a:endParaRPr lang="en-US" sz="1200" dirty="0"/>
          </a:p>
          <a:p>
            <a:pPr marL="285750" indent="-285750" algn="l">
              <a:lnSpc>
                <a:spcPct val="120833"/>
              </a:lnSpc>
              <a:buClr>
                <a:schemeClr val="tx1"/>
              </a:buClr>
              <a:buFont typeface="Wingdings" pitchFamily="2" charset="2"/>
              <a:buChar char="Ø"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Record outcomes and send lightweight reports.</a:t>
            </a:r>
          </a:p>
        </p:txBody>
      </p:sp>
      <p:sp>
        <p:nvSpPr>
          <p:cNvPr id="30" name="AutoShape 12">
            <a:extLst>
              <a:ext uri="{FF2B5EF4-FFF2-40B4-BE49-F238E27FC236}">
                <a16:creationId xmlns:a16="http://schemas.microsoft.com/office/drawing/2014/main" id="{FF6C8550-1AA2-7519-76E5-AEFFA0A8A093}"/>
              </a:ext>
            </a:extLst>
          </p:cNvPr>
          <p:cNvSpPr/>
          <p:nvPr/>
        </p:nvSpPr>
        <p:spPr>
          <a:xfrm>
            <a:off x="8128000" y="3835400"/>
            <a:ext cx="3556000" cy="2578100"/>
          </a:xfrm>
          <a:prstGeom prst="roundRect">
            <a:avLst>
              <a:gd name="adj" fmla="val 0"/>
            </a:avLst>
          </a:prstGeom>
          <a:solidFill>
            <a:srgbClr val="F9FAFB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31" name="AutoShape 13">
            <a:extLst>
              <a:ext uri="{FF2B5EF4-FFF2-40B4-BE49-F238E27FC236}">
                <a16:creationId xmlns:a16="http://schemas.microsoft.com/office/drawing/2014/main" id="{A93F5BD8-39F8-D4AA-B661-591C5CF30589}"/>
              </a:ext>
            </a:extLst>
          </p:cNvPr>
          <p:cNvSpPr/>
          <p:nvPr/>
        </p:nvSpPr>
        <p:spPr>
          <a:xfrm>
            <a:off x="8128000" y="3835400"/>
            <a:ext cx="50800" cy="25781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AutoShape 14">
            <a:extLst>
              <a:ext uri="{FF2B5EF4-FFF2-40B4-BE49-F238E27FC236}">
                <a16:creationId xmlns:a16="http://schemas.microsoft.com/office/drawing/2014/main" id="{8ABA0F75-3757-32A3-F2E0-39735B94E16D}"/>
              </a:ext>
            </a:extLst>
          </p:cNvPr>
          <p:cNvSpPr/>
          <p:nvPr/>
        </p:nvSpPr>
        <p:spPr>
          <a:xfrm>
            <a:off x="8356600" y="3918525"/>
            <a:ext cx="3149600" cy="431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400" b="1" i="0" u="none" strike="noStrike">
                <a:solidFill>
                  <a:schemeClr val="tx1"/>
                </a:solidFill>
                <a:latin typeface="Noto Sans SC"/>
                <a:ea typeface="Noto Sans SC"/>
                <a:cs typeface="Noto Sans SC"/>
                <a:sym typeface="Noto Sans SC"/>
              </a:rPr>
              <a:t>Analyzer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33" name="AutoShape 15">
            <a:extLst>
              <a:ext uri="{FF2B5EF4-FFF2-40B4-BE49-F238E27FC236}">
                <a16:creationId xmlns:a16="http://schemas.microsoft.com/office/drawing/2014/main" id="{D1E3BE1C-A42C-D83E-F122-B378866D1F51}"/>
              </a:ext>
            </a:extLst>
          </p:cNvPr>
          <p:cNvSpPr/>
          <p:nvPr/>
        </p:nvSpPr>
        <p:spPr>
          <a:xfrm>
            <a:off x="8356600" y="4381500"/>
            <a:ext cx="31496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285750" indent="-285750" algn="l">
              <a:lnSpc>
                <a:spcPct val="120833"/>
              </a:lnSpc>
              <a:buClr>
                <a:schemeClr val="tx1"/>
              </a:buClr>
              <a:buFont typeface="Wingdings" pitchFamily="2" charset="2"/>
              <a:buChar char="Ø"/>
              <a:defRPr/>
            </a:pPr>
            <a:r>
              <a:rPr 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Collects reports and performs fault localization using a</a:t>
            </a:r>
            <a:r>
              <a:rPr lang="zh-CN" altLang="en-US" sz="16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600" b="1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tiered approach</a:t>
            </a:r>
            <a:r>
              <a:rPr lang="en-US" sz="1600" b="0" i="0" u="none" strike="noStrike" dirty="0">
                <a:solidFill>
                  <a:schemeClr val="accent2">
                    <a:lumMod val="75000"/>
                  </a:schemeClr>
                </a:solidFill>
                <a:latin typeface="Noto Sans SC"/>
                <a:ea typeface="Noto Sans SC"/>
                <a:cs typeface="Noto Sans SC"/>
                <a:sym typeface="Noto Sans SC"/>
              </a:rPr>
              <a:t>.</a:t>
            </a:r>
            <a:endParaRPr lang="en-US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508000" y="381000"/>
            <a:ext cx="1117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5080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Hash-aware</a:t>
            </a:r>
            <a:r>
              <a:rPr lang="en-US" sz="3600" b="1" i="0" u="none" strike="noStrike" dirty="0">
                <a:solidFill>
                  <a:srgbClr val="C00000"/>
                </a:solidFill>
                <a:latin typeface="等线"/>
                <a:ea typeface="等线"/>
                <a:cs typeface="等线"/>
                <a:sym typeface="等线"/>
              </a:rPr>
              <a:t> </a:t>
            </a:r>
            <a:r>
              <a:rPr lang="en-US" sz="3600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Probe Planning</a:t>
            </a:r>
            <a:endParaRPr lang="en-US" sz="3600" b="1" dirty="0">
              <a:solidFill>
                <a:schemeClr val="tx1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3" name="AutoShape 3"/>
          <p:cNvSpPr/>
          <p:nvPr/>
        </p:nvSpPr>
        <p:spPr>
          <a:xfrm>
            <a:off x="508000" y="1244600"/>
            <a:ext cx="11176000" cy="381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635000" y="1587500"/>
            <a:ext cx="3556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01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635000" y="2850342"/>
            <a:ext cx="3556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50800" rtlCol="0" anchor="t" anchorCtr="0"/>
          <a:lstStyle/>
          <a:p>
            <a:pPr marL="0" indent="0" algn="l">
              <a:lnSpc>
                <a:spcPct val="104166"/>
              </a:lnSpc>
              <a:defRPr/>
            </a:pPr>
            <a:r>
              <a:rPr lang="en-US" sz="28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Deterministic Coverage Matrix</a:t>
            </a:r>
            <a:endParaRPr lang="en-US" dirty="0"/>
          </a:p>
        </p:txBody>
      </p:sp>
      <p:sp>
        <p:nvSpPr>
          <p:cNvPr id="6" name="AutoShape 6"/>
          <p:cNvSpPr/>
          <p:nvPr/>
        </p:nvSpPr>
        <p:spPr>
          <a:xfrm>
            <a:off x="635000" y="3937000"/>
            <a:ext cx="1016000" cy="381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610061" y="4127500"/>
            <a:ext cx="3556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 dirty="0">
                <a:solidFill>
                  <a:srgbClr val="50555F"/>
                </a:solidFill>
                <a:latin typeface="Noto Sans SC"/>
                <a:ea typeface="Noto Sans SC"/>
                <a:cs typeface="Noto Sans SC"/>
                <a:sym typeface="Noto Sans SC"/>
              </a:rPr>
              <a:t>The planner replays the ECMP hash computation offline to build a matrix mapping probes to the links they traverse.</a:t>
            </a:r>
            <a:endParaRPr lang="en-US" sz="1200" dirty="0"/>
          </a:p>
        </p:txBody>
      </p:sp>
      <p:sp>
        <p:nvSpPr>
          <p:cNvPr id="8" name="AutoShape 8"/>
          <p:cNvSpPr/>
          <p:nvPr/>
        </p:nvSpPr>
        <p:spPr>
          <a:xfrm>
            <a:off x="4381500" y="1714500"/>
            <a:ext cx="25400" cy="4572000"/>
          </a:xfrm>
          <a:prstGeom prst="roundRect">
            <a:avLst>
              <a:gd name="adj" fmla="val 0"/>
            </a:avLst>
          </a:prstGeom>
          <a:solidFill>
            <a:srgbClr val="C8C8C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4572000" y="158750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02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4572000" y="2850342"/>
            <a:ext cx="342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50800" rtlCol="0" anchor="t" anchorCtr="0"/>
          <a:lstStyle/>
          <a:p>
            <a:pPr marL="0" indent="0" algn="l">
              <a:lnSpc>
                <a:spcPct val="104166"/>
              </a:lnSpc>
              <a:defRPr/>
            </a:pPr>
            <a:r>
              <a:rPr lang="en-US" sz="2800" b="1" i="0" u="none" strike="noStrike" dirty="0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Probe Selection</a:t>
            </a:r>
            <a:endParaRPr lang="en-US" dirty="0"/>
          </a:p>
        </p:txBody>
      </p:sp>
      <p:sp>
        <p:nvSpPr>
          <p:cNvPr id="11" name="AutoShape 11"/>
          <p:cNvSpPr/>
          <p:nvPr/>
        </p:nvSpPr>
        <p:spPr>
          <a:xfrm>
            <a:off x="4572000" y="3937000"/>
            <a:ext cx="1016000" cy="381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4547061" y="4127500"/>
            <a:ext cx="342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>
                <a:solidFill>
                  <a:srgbClr val="50555F"/>
                </a:solidFill>
                <a:latin typeface="Noto Sans SC"/>
                <a:ea typeface="Noto Sans SC"/>
                <a:cs typeface="Noto Sans SC"/>
                <a:sym typeface="Noto Sans SC"/>
              </a:rPr>
              <a:t>Using ILP or a greedy algorithm, the planner selects a minimal set of probes to ensure 100% link coverage.</a:t>
            </a:r>
            <a:endParaRPr lang="en-US" sz="1200"/>
          </a:p>
        </p:txBody>
      </p:sp>
      <p:sp>
        <p:nvSpPr>
          <p:cNvPr id="13" name="AutoShape 13"/>
          <p:cNvSpPr/>
          <p:nvPr/>
        </p:nvSpPr>
        <p:spPr>
          <a:xfrm>
            <a:off x="8128000" y="1714500"/>
            <a:ext cx="25400" cy="4572000"/>
          </a:xfrm>
          <a:prstGeom prst="roundRect">
            <a:avLst>
              <a:gd name="adj" fmla="val 0"/>
            </a:avLst>
          </a:prstGeom>
          <a:solidFill>
            <a:srgbClr val="C8C8C8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8318500" y="1587500"/>
            <a:ext cx="3429000" cy="1397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8800" b="1" i="0" u="none" strike="noStrike">
                <a:latin typeface="Poppins"/>
                <a:ea typeface="Poppins"/>
                <a:cs typeface="Poppins"/>
                <a:sym typeface="Poppins"/>
              </a:rPr>
              <a:t>03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318500" y="2850342"/>
            <a:ext cx="3429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50800" rtlCol="0" anchor="t" anchorCtr="0"/>
          <a:lstStyle/>
          <a:p>
            <a:pPr marL="0" indent="0" algn="l">
              <a:lnSpc>
                <a:spcPct val="104166"/>
              </a:lnSpc>
              <a:defRPr/>
            </a:pPr>
            <a:r>
              <a:rPr lang="en-US" sz="2800" b="1" i="0" u="none" strike="noStrike">
                <a:solidFill>
                  <a:srgbClr val="1F2329"/>
                </a:solidFill>
                <a:latin typeface="Noto Sans SC"/>
                <a:ea typeface="Noto Sans SC"/>
                <a:cs typeface="Noto Sans SC"/>
                <a:sym typeface="Noto Sans SC"/>
              </a:rPr>
              <a:t>Edge Signatures</a:t>
            </a:r>
            <a:endParaRPr lang="en-US"/>
          </a:p>
        </p:txBody>
      </p:sp>
      <p:sp>
        <p:nvSpPr>
          <p:cNvPr id="16" name="AutoShape 16"/>
          <p:cNvSpPr/>
          <p:nvPr/>
        </p:nvSpPr>
        <p:spPr>
          <a:xfrm>
            <a:off x="8318500" y="3937000"/>
            <a:ext cx="1016000" cy="38100"/>
          </a:xfrm>
          <a:prstGeom prst="roundRect">
            <a:avLst>
              <a:gd name="adj" fmla="val 0"/>
            </a:avLst>
          </a:prstGeom>
          <a:solidFill>
            <a:srgbClr val="C0000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8293561" y="4127500"/>
            <a:ext cx="3429000" cy="190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0" bIns="7620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>
                <a:solidFill>
                  <a:srgbClr val="50555F"/>
                </a:solidFill>
                <a:latin typeface="Noto Sans SC"/>
                <a:ea typeface="Noto Sans SC"/>
                <a:cs typeface="Noto Sans SC"/>
                <a:sym typeface="Noto Sans SC"/>
              </a:rPr>
              <a:t>Probes are chosen to maximize the Hamming distance between link signatures,ensuring any two links can be distinguished.</a:t>
            </a:r>
            <a:endParaRPr lang="en-US" sz="1200"/>
          </a:p>
        </p:txBody>
      </p:sp>
      <p:sp>
        <p:nvSpPr>
          <p:cNvPr id="18" name="AutoShape 18"/>
          <p:cNvSpPr/>
          <p:nvPr/>
        </p:nvSpPr>
        <p:spPr>
          <a:xfrm>
            <a:off x="10414000" y="6350000"/>
            <a:ext cx="152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127000" bIns="0" rtlCol="0" anchor="ctr" anchorCtr="0"/>
          <a:lstStyle/>
          <a:p>
            <a:pPr marL="0" indent="0" algn="r">
              <a:lnSpc>
                <a:spcPct val="83333"/>
              </a:lnSpc>
              <a:defRPr/>
            </a:pPr>
            <a:r>
              <a:rPr lang="en-US" sz="16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317500" y="317500"/>
            <a:ext cx="11557000" cy="6985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3600" b="1" dirty="0">
                <a:solidFill>
                  <a:schemeClr val="tx1"/>
                </a:solidFill>
                <a:latin typeface="Microsoft YaHei" panose="020B0503020204020204" pitchFamily="34" charset="-122"/>
                <a:ea typeface="Microsoft YaHei" panose="020B0503020204020204" pitchFamily="34" charset="-122"/>
                <a:sym typeface="等线"/>
              </a:rPr>
              <a:t>Tiered Diagnosis</a:t>
            </a:r>
            <a:endParaRPr lang="en-US" sz="1100" dirty="0"/>
          </a:p>
        </p:txBody>
      </p:sp>
      <p:sp>
        <p:nvSpPr>
          <p:cNvPr id="3" name="AutoShape 3"/>
          <p:cNvSpPr/>
          <p:nvPr/>
        </p:nvSpPr>
        <p:spPr>
          <a:xfrm>
            <a:off x="508000" y="1168400"/>
            <a:ext cx="1117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5080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2800" b="1" i="0" u="none" strike="noStrike">
                <a:solidFill>
                  <a:srgbClr val="1F2329"/>
                </a:solidFill>
                <a:latin typeface="等线"/>
                <a:ea typeface="等线"/>
                <a:cs typeface="等线"/>
                <a:sym typeface="等线"/>
              </a:rPr>
              <a:t>Challenges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508000" y="1778000"/>
            <a:ext cx="5461000" cy="1651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5" name="AutoShape 5"/>
          <p:cNvSpPr/>
          <p:nvPr/>
        </p:nvSpPr>
        <p:spPr>
          <a:xfrm>
            <a:off x="508000" y="1778000"/>
            <a:ext cx="50800" cy="16510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698500" y="1905000"/>
            <a:ext cx="501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2200" b="1" i="0" u="none" strike="noStrike" dirty="0">
                <a:solidFill>
                  <a:srgbClr val="991B1B"/>
                </a:solidFill>
                <a:latin typeface="等线"/>
                <a:ea typeface="等线"/>
                <a:cs typeface="等线"/>
                <a:sym typeface="等线"/>
              </a:rPr>
              <a:t>Hard Failures</a:t>
            </a:r>
            <a:endParaRPr lang="en-US" sz="1100" dirty="0"/>
          </a:p>
        </p:txBody>
      </p:sp>
      <p:sp>
        <p:nvSpPr>
          <p:cNvPr id="7" name="AutoShape 7"/>
          <p:cNvSpPr/>
          <p:nvPr/>
        </p:nvSpPr>
        <p:spPr>
          <a:xfrm>
            <a:off x="698500" y="2438400"/>
            <a:ext cx="50165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127000" bIns="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 dirty="0">
                <a:solidFill>
                  <a:srgbClr val="450A0A"/>
                </a:solidFill>
                <a:latin typeface="Noto Sans SC"/>
                <a:ea typeface="Noto Sans SC"/>
                <a:cs typeface="Noto Sans SC"/>
                <a:sym typeface="Noto Sans SC"/>
              </a:rPr>
              <a:t>Complete link outages that result in total service disruption.</a:t>
            </a:r>
            <a:endParaRPr lang="en-US" sz="1100" dirty="0"/>
          </a:p>
        </p:txBody>
      </p:sp>
      <p:sp>
        <p:nvSpPr>
          <p:cNvPr id="8" name="AutoShape 8"/>
          <p:cNvSpPr/>
          <p:nvPr/>
        </p:nvSpPr>
        <p:spPr>
          <a:xfrm>
            <a:off x="6223000" y="1778000"/>
            <a:ext cx="5461000" cy="1651000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9" name="AutoShape 9"/>
          <p:cNvSpPr/>
          <p:nvPr/>
        </p:nvSpPr>
        <p:spPr>
          <a:xfrm>
            <a:off x="6223000" y="1778000"/>
            <a:ext cx="50800" cy="16510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0" name="AutoShape 10"/>
          <p:cNvSpPr/>
          <p:nvPr/>
        </p:nvSpPr>
        <p:spPr>
          <a:xfrm>
            <a:off x="6413500" y="1905000"/>
            <a:ext cx="5016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2200" b="1" i="0" u="none" strike="noStrike">
                <a:solidFill>
                  <a:srgbClr val="991B1B"/>
                </a:solidFill>
                <a:latin typeface="等线"/>
                <a:ea typeface="等线"/>
                <a:cs typeface="等线"/>
                <a:sym typeface="等线"/>
              </a:rPr>
              <a:t>Gray Failures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6413500" y="2438400"/>
            <a:ext cx="520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76200" rIns="127000" bIns="0" rtlCol="0" anchor="t" anchorCtr="0"/>
          <a:lstStyle/>
          <a:p>
            <a:pPr marL="0" indent="0" algn="l">
              <a:lnSpc>
                <a:spcPct val="129166"/>
              </a:lnSpc>
              <a:defRPr/>
            </a:pPr>
            <a:r>
              <a:rPr lang="en-US" sz="1800" b="0" i="0" u="none" strike="noStrike">
                <a:solidFill>
                  <a:srgbClr val="450A0A"/>
                </a:solidFill>
                <a:latin typeface="Noto Sans SC"/>
                <a:ea typeface="Noto Sans SC"/>
                <a:cs typeface="Noto Sans SC"/>
                <a:sym typeface="Noto Sans SC"/>
              </a:rPr>
              <a:t>Subtle performance degradations,such as increased latency or low packet loss rates.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508000" y="3619500"/>
            <a:ext cx="11176000" cy="4572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50800" rtlCol="0" anchor="t" anchorCtr="0"/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altLang="zh-CN" sz="2800" b="1" i="0" u="none" strike="noStrike" dirty="0">
                <a:solidFill>
                  <a:srgbClr val="1F2329"/>
                </a:solidFill>
                <a:latin typeface="等线"/>
                <a:ea typeface="等线"/>
                <a:cs typeface="等线"/>
                <a:sym typeface="等线"/>
              </a:rPr>
              <a:t>Design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508000" y="4254500"/>
            <a:ext cx="3632200" cy="2159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508000" y="4254500"/>
            <a:ext cx="50800" cy="2159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C00000"/>
              </a:solidFill>
            </a:endParaRPr>
          </a:p>
        </p:txBody>
      </p:sp>
      <p:sp>
        <p:nvSpPr>
          <p:cNvPr id="15" name="AutoShape 15"/>
          <p:cNvSpPr/>
          <p:nvPr/>
        </p:nvSpPr>
        <p:spPr>
          <a:xfrm>
            <a:off x="698500" y="4343400"/>
            <a:ext cx="139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6000" b="1" i="0" u="none" strike="noStrike">
                <a:latin typeface="Poppins"/>
                <a:ea typeface="Poppins"/>
                <a:cs typeface="Poppins"/>
                <a:sym typeface="Poppins"/>
              </a:rPr>
              <a:t>1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473200" y="43688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2000" b="1" i="0" u="none" strike="noStrike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/>
                <a:sym typeface="等线"/>
              </a:rPr>
              <a:t>Tier 1</a:t>
            </a:r>
            <a:endParaRPr lang="en-US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AutoShape 17"/>
          <p:cNvSpPr/>
          <p:nvPr/>
        </p:nvSpPr>
        <p:spPr>
          <a:xfrm>
            <a:off x="1511300" y="4775200"/>
            <a:ext cx="2311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 marL="0" indent="0" algn="l">
              <a:lnSpc>
                <a:spcPct val="91666"/>
              </a:lnSpc>
              <a:defRPr/>
            </a:pPr>
            <a:r>
              <a:rPr lang="en-US" sz="1800" b="1" i="0" u="none" strike="noStrike" dirty="0">
                <a:solidFill>
                  <a:srgbClr val="1F232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等线"/>
                <a:sym typeface="等线"/>
              </a:rPr>
              <a:t>Anomaly Detection</a:t>
            </a:r>
            <a:endParaRPr lang="en-US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AutoShape 18"/>
          <p:cNvSpPr/>
          <p:nvPr/>
        </p:nvSpPr>
        <p:spPr>
          <a:xfrm>
            <a:off x="698500" y="5524500"/>
            <a:ext cx="3251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12700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Flags probes with significant deviations from baselines to identify potential issues early.</a:t>
            </a:r>
            <a:endParaRPr lang="en-US" sz="1100" dirty="0"/>
          </a:p>
        </p:txBody>
      </p:sp>
      <p:sp>
        <p:nvSpPr>
          <p:cNvPr id="19" name="AutoShape 19"/>
          <p:cNvSpPr/>
          <p:nvPr/>
        </p:nvSpPr>
        <p:spPr>
          <a:xfrm>
            <a:off x="4279900" y="4254500"/>
            <a:ext cx="3632200" cy="2159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4279900" y="4254500"/>
            <a:ext cx="50800" cy="2159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C00000"/>
              </a:solidFill>
            </a:endParaRPr>
          </a:p>
        </p:txBody>
      </p:sp>
      <p:sp>
        <p:nvSpPr>
          <p:cNvPr id="21" name="AutoShape 21"/>
          <p:cNvSpPr/>
          <p:nvPr/>
        </p:nvSpPr>
        <p:spPr>
          <a:xfrm>
            <a:off x="4470400" y="4343400"/>
            <a:ext cx="139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6000" b="1" i="0" u="none" strike="noStrike">
                <a:latin typeface="Poppins"/>
                <a:ea typeface="Poppins"/>
                <a:cs typeface="Poppins"/>
                <a:sym typeface="Poppins"/>
              </a:rPr>
              <a:t>2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5429250" y="43942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>
              <a:lnSpc>
                <a:spcPct val="91666"/>
              </a:lnSpc>
            </a:pPr>
            <a:r>
              <a:rPr 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/>
              </a:rPr>
              <a:t>Tier 2</a:t>
            </a:r>
            <a:endParaRPr 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3" name="AutoShape 23"/>
          <p:cNvSpPr/>
          <p:nvPr/>
        </p:nvSpPr>
        <p:spPr>
          <a:xfrm>
            <a:off x="5429250" y="47498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>
              <a:lnSpc>
                <a:spcPct val="91666"/>
              </a:lnSpc>
            </a:pPr>
            <a:r>
              <a:rPr lang="en-US" sz="1800" b="1" dirty="0">
                <a:solidFill>
                  <a:srgbClr val="1F232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/>
              </a:rPr>
              <a:t>Localization</a:t>
            </a:r>
            <a:endParaRPr lang="en-US" sz="1800" b="1" dirty="0">
              <a:solidFill>
                <a:srgbClr val="1F232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4" name="AutoShape 24"/>
          <p:cNvSpPr/>
          <p:nvPr/>
        </p:nvSpPr>
        <p:spPr>
          <a:xfrm>
            <a:off x="4470400" y="5524500"/>
            <a:ext cx="3251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12700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400" b="0" i="0" u="none" strike="noStrike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Uses a suspicion-based algorithm to iteratively localize the exact source of hard failures.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051800" y="4254500"/>
            <a:ext cx="3632200" cy="2159000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rgbClr val="FEF2F2">
                  <a:alpha val="100000"/>
                </a:srgbClr>
              </a:gs>
              <a:gs pos="100000">
                <a:srgbClr val="FEE2E2">
                  <a:alpha val="100000"/>
                </a:srgbClr>
              </a:gs>
            </a:gsLst>
            <a:lin ang="2700000"/>
          </a:gra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/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8051800" y="4254500"/>
            <a:ext cx="50800" cy="2159000"/>
          </a:xfrm>
          <a:prstGeom prst="roundRect">
            <a:avLst>
              <a:gd name="adj" fmla="val 0"/>
            </a:avLst>
          </a:prstGeom>
          <a:solidFill>
            <a:srgbClr val="C00000"/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>
              <a:solidFill>
                <a:srgbClr val="C00000"/>
              </a:solidFill>
            </a:endParaRPr>
          </a:p>
        </p:txBody>
      </p:sp>
      <p:sp>
        <p:nvSpPr>
          <p:cNvPr id="27" name="AutoShape 27"/>
          <p:cNvSpPr/>
          <p:nvPr/>
        </p:nvSpPr>
        <p:spPr>
          <a:xfrm>
            <a:off x="8242300" y="4343400"/>
            <a:ext cx="1397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0" bIns="0" rtlCol="0" anchor="t" anchorCtr="0"/>
          <a:lstStyle/>
          <a:p>
            <a:pPr marL="0" indent="0" algn="l">
              <a:lnSpc>
                <a:spcPct val="83333"/>
              </a:lnSpc>
              <a:defRPr/>
            </a:pPr>
            <a:r>
              <a:rPr lang="en-US" sz="6000" b="1" i="0" u="none" strike="noStrike">
                <a:latin typeface="Poppins"/>
                <a:ea typeface="Poppins"/>
                <a:cs typeface="Poppins"/>
                <a:sym typeface="Poppins"/>
              </a:rPr>
              <a:t>3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9321800" y="43942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>
              <a:lnSpc>
                <a:spcPct val="91666"/>
              </a:lnSpc>
            </a:pPr>
            <a:r>
              <a:rPr lang="en-US" sz="20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/>
              </a:rPr>
              <a:t>Tier 3</a:t>
            </a:r>
            <a:endParaRPr lang="en-US" sz="20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9" name="AutoShape 29"/>
          <p:cNvSpPr/>
          <p:nvPr/>
        </p:nvSpPr>
        <p:spPr>
          <a:xfrm>
            <a:off x="9321800" y="4749800"/>
            <a:ext cx="19685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25400" rIns="0" bIns="0" rtlCol="0" anchor="t" anchorCtr="0"/>
          <a:lstStyle/>
          <a:p>
            <a:pPr>
              <a:lnSpc>
                <a:spcPct val="91666"/>
              </a:lnSpc>
            </a:pPr>
            <a:r>
              <a:rPr lang="en-US" sz="1800" b="1" dirty="0">
                <a:solidFill>
                  <a:srgbClr val="1F2329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等线"/>
              </a:rPr>
              <a:t>Regression</a:t>
            </a:r>
            <a:endParaRPr lang="en-US" sz="1800" b="1" dirty="0">
              <a:solidFill>
                <a:srgbClr val="1F2329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0" name="AutoShape 30"/>
          <p:cNvSpPr/>
          <p:nvPr/>
        </p:nvSpPr>
        <p:spPr>
          <a:xfrm>
            <a:off x="8242300" y="5499100"/>
            <a:ext cx="32512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50800" rIns="127000" bIns="0" rtlCol="0" anchor="t" anchorCtr="0"/>
          <a:lstStyle/>
          <a:p>
            <a:pPr marL="0" indent="0" algn="l">
              <a:lnSpc>
                <a:spcPct val="120833"/>
              </a:lnSpc>
              <a:defRPr/>
            </a:pPr>
            <a:r>
              <a:rPr lang="en-US" sz="1400" b="0" i="0" u="none" strike="noStrike" dirty="0">
                <a:solidFill>
                  <a:srgbClr val="374151"/>
                </a:solidFill>
                <a:latin typeface="Noto Sans SC"/>
                <a:ea typeface="Noto Sans SC"/>
                <a:cs typeface="Noto Sans SC"/>
                <a:sym typeface="Noto Sans SC"/>
              </a:rPr>
              <a:t>Applies non-negative LASSO to correlate RTT deviations with per-link latency to quantify gray failures.</a:t>
            </a:r>
            <a:endParaRPr lang="en-US" sz="1100" dirty="0"/>
          </a:p>
        </p:txBody>
      </p:sp>
      <p:sp>
        <p:nvSpPr>
          <p:cNvPr id="31" name="AutoShape 31"/>
          <p:cNvSpPr/>
          <p:nvPr/>
        </p:nvSpPr>
        <p:spPr>
          <a:xfrm>
            <a:off x="8610600" y="6426200"/>
            <a:ext cx="2743200" cy="3683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88900" tIns="50800" rIns="88900" bIns="50800" rtlCol="0" anchor="ctr" anchorCtr="0"/>
          <a:lstStyle/>
          <a:p>
            <a:pPr marL="0" indent="0" algn="r">
              <a:lnSpc>
                <a:spcPct val="100000"/>
              </a:lnSpc>
              <a:defRPr/>
            </a:pPr>
            <a:r>
              <a:rPr lang="en-US" sz="1200" b="0" i="0" u="none" strike="noStrike" dirty="0">
                <a:solidFill>
                  <a:srgbClr val="898989"/>
                </a:solidFill>
                <a:latin typeface="等线"/>
                <a:ea typeface="等线"/>
                <a:cs typeface="等线"/>
                <a:sym typeface="等线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1017</Words>
  <Application>Microsoft Office PowerPoint</Application>
  <PresentationFormat>宽屏</PresentationFormat>
  <Paragraphs>206</Paragraphs>
  <Slides>17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Noto Sans SC</vt:lpstr>
      <vt:lpstr>等线</vt:lpstr>
      <vt:lpstr>微软雅黑</vt:lpstr>
      <vt:lpstr>微软雅黑</vt:lpstr>
      <vt:lpstr>Arial</vt:lpstr>
      <vt:lpstr>Poppins</vt:lpstr>
      <vt:lpstr>Wingdings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cp:lastModifiedBy>羽翔 汪</cp:lastModifiedBy>
  <cp:revision>2</cp:revision>
  <dcterms:modified xsi:type="dcterms:W3CDTF">2026-08-04T07:41:52Z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{"Label":"1","ContentProducer":"001191110102MACQD9K64010000","ProduceID":"7669782502828067827","ReservedCode1":"","ContentPropagator":"","PropagateID":"","ReservedCode2":""}</vt:lpwstr>
  </property>
</Properties>
</file>